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72" r:id="rId4"/>
    <p:sldId id="258" r:id="rId5"/>
    <p:sldId id="273" r:id="rId6"/>
    <p:sldId id="259" r:id="rId7"/>
    <p:sldId id="260" r:id="rId8"/>
    <p:sldId id="274" r:id="rId9"/>
    <p:sldId id="264" r:id="rId10"/>
    <p:sldId id="263" r:id="rId11"/>
    <p:sldId id="265" r:id="rId12"/>
    <p:sldId id="266" r:id="rId13"/>
    <p:sldId id="268" r:id="rId14"/>
    <p:sldId id="267" r:id="rId15"/>
    <p:sldId id="302" r:id="rId16"/>
    <p:sldId id="281" r:id="rId17"/>
    <p:sldId id="291" r:id="rId18"/>
    <p:sldId id="295" r:id="rId19"/>
    <p:sldId id="296" r:id="rId20"/>
    <p:sldId id="290" r:id="rId21"/>
    <p:sldId id="297" r:id="rId22"/>
    <p:sldId id="301" r:id="rId23"/>
    <p:sldId id="282" r:id="rId24"/>
    <p:sldId id="292" r:id="rId25"/>
    <p:sldId id="270" r:id="rId26"/>
    <p:sldId id="271" r:id="rId27"/>
    <p:sldId id="278" r:id="rId28"/>
    <p:sldId id="298" r:id="rId29"/>
    <p:sldId id="276" r:id="rId30"/>
    <p:sldId id="277" r:id="rId31"/>
    <p:sldId id="269" r:id="rId32"/>
    <p:sldId id="300" r:id="rId33"/>
    <p:sldId id="279" r:id="rId34"/>
    <p:sldId id="280" r:id="rId35"/>
    <p:sldId id="293" r:id="rId36"/>
    <p:sldId id="284" r:id="rId37"/>
    <p:sldId id="288" r:id="rId38"/>
    <p:sldId id="299" r:id="rId39"/>
    <p:sldId id="289" r:id="rId40"/>
    <p:sldId id="303" r:id="rId41"/>
    <p:sldId id="275" r:id="rId42"/>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NZ"/>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NZ"/>
          </a:p>
        </p:txBody>
      </p:sp>
      <p:sp>
        <p:nvSpPr>
          <p:cNvPr id="440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NZ"/>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36472A-E9BE-4AC5-B6AD-894B6D83C676}" type="slidenum">
              <a:rPr lang="en-NZ"/>
              <a:pPr/>
              <a:t>‹#›</a:t>
            </a:fld>
            <a:endParaRPr lang="en-NZ"/>
          </a:p>
        </p:txBody>
      </p:sp>
    </p:spTree>
    <p:extLst>
      <p:ext uri="{BB962C8B-B14F-4D97-AF65-F5344CB8AC3E}">
        <p14:creationId xmlns:p14="http://schemas.microsoft.com/office/powerpoint/2010/main" val="292305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1518E7-6180-45DF-9E87-B1C19FD054BC}" type="slidenum">
              <a:rPr lang="en-NZ"/>
              <a:pPr eaLnBrk="1" hangingPunct="1"/>
              <a:t>9</a:t>
            </a:fld>
            <a:endParaRPr lang="en-NZ"/>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The ER 1813 fossil is somewhat skewed on its left side, a result of the pressures the skull experienced during the fossilization process. ER 1813 had a cranial capacity of only 510cc, well below the 600cc cutoff that had been in place since the creation of the </a:t>
            </a:r>
            <a:r>
              <a:rPr lang="en-US" i="1" smtClean="0">
                <a:latin typeface="Arial" panose="020B0604020202020204" pitchFamily="34" charset="0"/>
              </a:rPr>
              <a:t>Homo habilis</a:t>
            </a:r>
            <a:r>
              <a:rPr lang="en-US" smtClean="0">
                <a:latin typeface="Arial" panose="020B0604020202020204" pitchFamily="34" charset="0"/>
              </a:rPr>
              <a:t> species name. </a:t>
            </a:r>
          </a:p>
        </p:txBody>
      </p:sp>
    </p:spTree>
    <p:extLst>
      <p:ext uri="{BB962C8B-B14F-4D97-AF65-F5344CB8AC3E}">
        <p14:creationId xmlns:p14="http://schemas.microsoft.com/office/powerpoint/2010/main" val="93569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A829AD-85F3-4FFC-B132-68CA2F9EA5E9}" type="slidenum">
              <a:rPr lang="en-NZ"/>
              <a:pPr eaLnBrk="1" hangingPunct="1"/>
              <a:t>11</a:t>
            </a:fld>
            <a:endParaRPr lang="en-NZ"/>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The Acheulean tradition appears to have replaced the Oldowan tradition, and specimens believed to belong to this tradition date from 1.5 million years ago, to about 200 000 years ago. It is generally accepted that these tools were used by Homo erectus. Specimens have been found in Kenya, Tanzania, Zambia, South Africa and Europe. The name 'Acheulean' comes from St Acheul, in northern France, where the first tools of this kind were found. </a:t>
            </a:r>
            <a:br>
              <a:rPr lang="en-US" smtClean="0">
                <a:latin typeface="Arial" panose="020B0604020202020204" pitchFamily="34" charset="0"/>
              </a:rPr>
            </a:br>
            <a:endParaRPr lang="en-US" smtClean="0">
              <a:latin typeface="Arial" panose="020B0604020202020204" pitchFamily="34" charset="0"/>
            </a:endParaRPr>
          </a:p>
        </p:txBody>
      </p:sp>
    </p:spTree>
    <p:extLst>
      <p:ext uri="{BB962C8B-B14F-4D97-AF65-F5344CB8AC3E}">
        <p14:creationId xmlns:p14="http://schemas.microsoft.com/office/powerpoint/2010/main" val="3952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D4408B-6614-481E-B732-218E08B47598}" type="slidenum">
              <a:rPr lang="en-NZ"/>
              <a:pPr eaLnBrk="1" hangingPunct="1"/>
              <a:t>12</a:t>
            </a:fld>
            <a:endParaRPr lang="en-NZ"/>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sz="900" smtClean="0">
                <a:latin typeface="Arial" panose="020B0604020202020204" pitchFamily="34" charset="0"/>
              </a:rPr>
              <a:t>Mousterian France:100,000 to 40,000 years ago </a:t>
            </a:r>
          </a:p>
          <a:p>
            <a:pPr eaLnBrk="1" hangingPunct="1"/>
            <a:endParaRPr lang="en-US" sz="900" smtClean="0">
              <a:latin typeface="Arial" panose="020B0604020202020204" pitchFamily="34" charset="0"/>
            </a:endParaRPr>
          </a:p>
          <a:p>
            <a:pPr eaLnBrk="1" hangingPunct="1"/>
            <a:r>
              <a:rPr lang="en-US" sz="900" smtClean="0">
                <a:latin typeface="Arial" panose="020B0604020202020204" pitchFamily="34" charset="0"/>
              </a:rPr>
              <a:t>The Mousterian is generally associated with the Neanderthals. Hand-axes continue to be common, but are more finely worked. Scrapers, blades and other tools also show far better craftsmanship.  </a:t>
            </a:r>
            <a:br>
              <a:rPr lang="en-US" sz="900" smtClean="0">
                <a:latin typeface="Arial" panose="020B0604020202020204" pitchFamily="34" charset="0"/>
              </a:rPr>
            </a:br>
            <a:endParaRPr lang="en-US" sz="900"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5602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8ABB2891-90BC-47ED-93EF-E4B5BD70C322}" type="slidenum">
              <a:rPr lang="en-NZ"/>
              <a:pPr/>
              <a:t>‹#›</a:t>
            </a:fld>
            <a:endParaRPr lang="en-NZ"/>
          </a:p>
        </p:txBody>
      </p:sp>
    </p:spTree>
    <p:extLst>
      <p:ext uri="{BB962C8B-B14F-4D97-AF65-F5344CB8AC3E}">
        <p14:creationId xmlns:p14="http://schemas.microsoft.com/office/powerpoint/2010/main" val="154404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841BC31D-36CD-435A-8123-C6BCB7E4B266}" type="slidenum">
              <a:rPr lang="en-NZ"/>
              <a:pPr/>
              <a:t>‹#›</a:t>
            </a:fld>
            <a:endParaRPr lang="en-NZ"/>
          </a:p>
        </p:txBody>
      </p:sp>
    </p:spTree>
    <p:extLst>
      <p:ext uri="{BB962C8B-B14F-4D97-AF65-F5344CB8AC3E}">
        <p14:creationId xmlns:p14="http://schemas.microsoft.com/office/powerpoint/2010/main" val="337260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ADBE1BB0-2468-4043-A637-DDCDAFB5A1B3}" type="slidenum">
              <a:rPr lang="en-NZ"/>
              <a:pPr/>
              <a:t>‹#›</a:t>
            </a:fld>
            <a:endParaRPr lang="en-NZ"/>
          </a:p>
        </p:txBody>
      </p:sp>
    </p:spTree>
    <p:extLst>
      <p:ext uri="{BB962C8B-B14F-4D97-AF65-F5344CB8AC3E}">
        <p14:creationId xmlns:p14="http://schemas.microsoft.com/office/powerpoint/2010/main" val="205143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A1EE72DF-BD9B-4E27-B7A7-EACF7B8701F4}" type="slidenum">
              <a:rPr lang="en-NZ"/>
              <a:pPr/>
              <a:t>‹#›</a:t>
            </a:fld>
            <a:endParaRPr lang="en-NZ"/>
          </a:p>
        </p:txBody>
      </p:sp>
    </p:spTree>
    <p:extLst>
      <p:ext uri="{BB962C8B-B14F-4D97-AF65-F5344CB8AC3E}">
        <p14:creationId xmlns:p14="http://schemas.microsoft.com/office/powerpoint/2010/main" val="11039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3C19557B-99C4-4DB3-9FBA-F6152755A31F}" type="slidenum">
              <a:rPr lang="en-NZ"/>
              <a:pPr/>
              <a:t>‹#›</a:t>
            </a:fld>
            <a:endParaRPr lang="en-NZ"/>
          </a:p>
        </p:txBody>
      </p:sp>
    </p:spTree>
    <p:extLst>
      <p:ext uri="{BB962C8B-B14F-4D97-AF65-F5344CB8AC3E}">
        <p14:creationId xmlns:p14="http://schemas.microsoft.com/office/powerpoint/2010/main" val="35084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fld id="{BF811414-E713-4BB5-919B-4C3807A8F08B}" type="slidenum">
              <a:rPr lang="en-NZ"/>
              <a:pPr/>
              <a:t>‹#›</a:t>
            </a:fld>
            <a:endParaRPr lang="en-NZ"/>
          </a:p>
        </p:txBody>
      </p:sp>
    </p:spTree>
    <p:extLst>
      <p:ext uri="{BB962C8B-B14F-4D97-AF65-F5344CB8AC3E}">
        <p14:creationId xmlns:p14="http://schemas.microsoft.com/office/powerpoint/2010/main" val="82269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fld id="{2D50FA5D-4460-43AC-85A7-4BCBEAA07CD3}" type="slidenum">
              <a:rPr lang="en-NZ"/>
              <a:pPr/>
              <a:t>‹#›</a:t>
            </a:fld>
            <a:endParaRPr lang="en-NZ"/>
          </a:p>
        </p:txBody>
      </p:sp>
    </p:spTree>
    <p:extLst>
      <p:ext uri="{BB962C8B-B14F-4D97-AF65-F5344CB8AC3E}">
        <p14:creationId xmlns:p14="http://schemas.microsoft.com/office/powerpoint/2010/main" val="23835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fld id="{D0182D37-1E97-4735-A2D2-593A01F25A8F}" type="slidenum">
              <a:rPr lang="en-NZ"/>
              <a:pPr/>
              <a:t>‹#›</a:t>
            </a:fld>
            <a:endParaRPr lang="en-NZ"/>
          </a:p>
        </p:txBody>
      </p:sp>
    </p:spTree>
    <p:extLst>
      <p:ext uri="{BB962C8B-B14F-4D97-AF65-F5344CB8AC3E}">
        <p14:creationId xmlns:p14="http://schemas.microsoft.com/office/powerpoint/2010/main" val="287425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fld id="{68F5D14F-2E68-438C-BF49-8D71C910C74D}" type="slidenum">
              <a:rPr lang="en-NZ"/>
              <a:pPr/>
              <a:t>‹#›</a:t>
            </a:fld>
            <a:endParaRPr lang="en-NZ"/>
          </a:p>
        </p:txBody>
      </p:sp>
    </p:spTree>
    <p:extLst>
      <p:ext uri="{BB962C8B-B14F-4D97-AF65-F5344CB8AC3E}">
        <p14:creationId xmlns:p14="http://schemas.microsoft.com/office/powerpoint/2010/main" val="362722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fld id="{B018EC3B-A1CE-4DC7-A5A6-99C604E037ED}" type="slidenum">
              <a:rPr lang="en-NZ"/>
              <a:pPr/>
              <a:t>‹#›</a:t>
            </a:fld>
            <a:endParaRPr lang="en-NZ"/>
          </a:p>
        </p:txBody>
      </p:sp>
    </p:spTree>
    <p:extLst>
      <p:ext uri="{BB962C8B-B14F-4D97-AF65-F5344CB8AC3E}">
        <p14:creationId xmlns:p14="http://schemas.microsoft.com/office/powerpoint/2010/main" val="85325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fld id="{B77EC2F7-3D42-49B3-83E3-25FF6DA2105B}" type="slidenum">
              <a:rPr lang="en-NZ"/>
              <a:pPr/>
              <a:t>‹#›</a:t>
            </a:fld>
            <a:endParaRPr lang="en-NZ"/>
          </a:p>
        </p:txBody>
      </p:sp>
    </p:spTree>
    <p:extLst>
      <p:ext uri="{BB962C8B-B14F-4D97-AF65-F5344CB8AC3E}">
        <p14:creationId xmlns:p14="http://schemas.microsoft.com/office/powerpoint/2010/main" val="386894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E576D18-6CC3-46D0-9070-0B8C2025CC2A}"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beloit.edu/~museum/logan/paleoexhibit/lemoustier.htm" TargetMode="External"/><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beloit.edu/~museum/logan/paleoexhibit/bergerac.htm"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bs.org/howartmadetheworld/episodes/human/venus/"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archaeology.about.com/b/a/257763.htm" TargetMode="External"/><Relationship Id="rId3" Type="http://schemas.openxmlformats.org/officeDocument/2006/relationships/hyperlink" Target="http://archaeology.about.com/od/domestications/qt/cat.htm" TargetMode="External"/><Relationship Id="rId7" Type="http://schemas.openxmlformats.org/officeDocument/2006/relationships/hyperlink" Target="http://archaeology.about.com/od/domestications/qt/chicken.htm" TargetMode="External"/><Relationship Id="rId2" Type="http://schemas.openxmlformats.org/officeDocument/2006/relationships/hyperlink" Target="http://archaeology.about.com/od/domestications/qt/dogs.htm" TargetMode="External"/><Relationship Id="rId1" Type="http://schemas.openxmlformats.org/officeDocument/2006/relationships/slideLayout" Target="../slideLayouts/slideLayout2.xml"/><Relationship Id="rId6" Type="http://schemas.openxmlformats.org/officeDocument/2006/relationships/hyperlink" Target="http://archaeology.about.com/od/domestications/qt/cattle.htm" TargetMode="External"/><Relationship Id="rId5" Type="http://schemas.openxmlformats.org/officeDocument/2006/relationships/hyperlink" Target="http://archaeology.about.com/od/domestications/qt/pigs.htm" TargetMode="External"/><Relationship Id="rId10" Type="http://schemas.openxmlformats.org/officeDocument/2006/relationships/hyperlink" Target="http://archaeology.about.com/od/cterms/g/camels.htm" TargetMode="External"/><Relationship Id="rId4" Type="http://schemas.openxmlformats.org/officeDocument/2006/relationships/hyperlink" Target="http://archaeology.about.com/od/domestications/qt/goats.htm" TargetMode="External"/><Relationship Id="rId9" Type="http://schemas.openxmlformats.org/officeDocument/2006/relationships/hyperlink" Target="http://archaeology.about.com/od/domestications/qt/silkworms.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wsu.edu/gened/learn-modules/top_agrev/6-Domestication/domestication1.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mnh.si.edu/anthro/humanorigins/ha/ER181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620713"/>
            <a:ext cx="7772400" cy="1470025"/>
          </a:xfrm>
        </p:spPr>
        <p:txBody>
          <a:bodyPr/>
          <a:lstStyle/>
          <a:p>
            <a:pPr eaLnBrk="1" hangingPunct="1"/>
            <a:r>
              <a:rPr lang="en-NZ" smtClean="0"/>
              <a:t>TOOLS</a:t>
            </a:r>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420938"/>
            <a:ext cx="42957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ree views of an Oldowan Chopper Core from Olduvai Go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09625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1981200" y="4800600"/>
            <a:ext cx="56546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OLDOWAN CHOPPER CORE</a:t>
            </a:r>
            <a:br>
              <a:rPr lang="en-US" b="1"/>
            </a:br>
            <a:r>
              <a:rPr lang="en-US" b="1"/>
              <a:t>OLDUVAI GORGE, TANZANIA AFRICA</a:t>
            </a:r>
            <a:br>
              <a:rPr lang="en-US" b="1"/>
            </a:br>
            <a:r>
              <a:rPr lang="en-US" sz="1200" i="1"/>
              <a:t>UNIVERSITY OF CALIFORNIA--BERKELEY, DEPT. OF ANTHROPOLOGY COLLECTION</a:t>
            </a:r>
            <a:r>
              <a:rPr lang="en-US"/>
              <a:t> </a:t>
            </a:r>
          </a:p>
        </p:txBody>
      </p:sp>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handaxe of the Acheulean Tra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2378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1600200" y="304800"/>
            <a:ext cx="6392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a:t>Archaeological Evidence: Acheulean Tool Tradition</a:t>
            </a:r>
          </a:p>
          <a:p>
            <a:pPr algn="ctr" eaLnBrk="1" hangingPunct="1"/>
            <a:r>
              <a:rPr lang="en-US" sz="2000"/>
              <a:t>1.5 million years ago, to about 200 000 years ago</a:t>
            </a:r>
          </a:p>
        </p:txBody>
      </p:sp>
      <p:sp>
        <p:nvSpPr>
          <p:cNvPr id="12292" name="Text Box 4"/>
          <p:cNvSpPr txBox="1">
            <a:spLocks noChangeArrowheads="1"/>
          </p:cNvSpPr>
          <p:nvPr/>
        </p:nvSpPr>
        <p:spPr bwMode="auto">
          <a:xfrm>
            <a:off x="838200" y="6172200"/>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Acheulean hand ax</a:t>
            </a:r>
          </a:p>
        </p:txBody>
      </p:sp>
      <p:pic>
        <p:nvPicPr>
          <p:cNvPr id="12293" name="Picture 5" descr="Weidenreich Reconstruction: frontal 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066800"/>
            <a:ext cx="2676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Weidenreich Reconstruction: side 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6576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5715000" y="6172200"/>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i="1"/>
              <a:t>Homo erectus</a:t>
            </a:r>
          </a:p>
        </p:txBody>
      </p:sp>
      <p:sp>
        <p:nvSpPr>
          <p:cNvPr id="10"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emoustie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20193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bergerac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914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914400" y="304800"/>
            <a:ext cx="7889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sz="2800"/>
              <a:t>Mousterian France:100,000 to 40,000 years ago </a:t>
            </a:r>
            <a:endParaRPr lang="en-US" sz="4800"/>
          </a:p>
        </p:txBody>
      </p:sp>
      <p:sp>
        <p:nvSpPr>
          <p:cNvPr id="13317" name="Text Box 5"/>
          <p:cNvSpPr txBox="1">
            <a:spLocks noChangeArrowheads="1"/>
          </p:cNvSpPr>
          <p:nvPr/>
        </p:nvSpPr>
        <p:spPr bwMode="auto">
          <a:xfrm>
            <a:off x="381000" y="5867400"/>
            <a:ext cx="607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i="1">
                <a:cs typeface="Arial" panose="020B0604020202020204" pitchFamily="34" charset="0"/>
              </a:rPr>
              <a:t>Homo neanderthalensis</a:t>
            </a:r>
            <a:r>
              <a:rPr lang="en-US">
                <a:cs typeface="Arial" panose="020B0604020202020204" pitchFamily="34" charset="0"/>
              </a:rPr>
              <a:t> or </a:t>
            </a:r>
            <a:r>
              <a:rPr lang="en-US" i="1">
                <a:cs typeface="Arial" panose="020B0604020202020204" pitchFamily="34" charset="0"/>
              </a:rPr>
              <a:t>Homo sapien neanderthalensis</a:t>
            </a:r>
            <a:endParaRPr lang="en-US" i="1">
              <a:cs typeface="Times New Roman" panose="02020603050405020304" pitchFamily="18" charset="0"/>
            </a:endParaRPr>
          </a:p>
          <a:p>
            <a:pPr eaLnBrk="1" hangingPunct="1"/>
            <a:endParaRPr lang="en-US"/>
          </a:p>
        </p:txBody>
      </p:sp>
      <p:pic>
        <p:nvPicPr>
          <p:cNvPr id="13318" name="Picture 6" descr="sidesc2co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66800"/>
            <a:ext cx="350837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feldhof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124200"/>
            <a:ext cx="46497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endParaRPr lang="en-US" smtClean="0"/>
          </a:p>
        </p:txBody>
      </p:sp>
      <p:pic>
        <p:nvPicPr>
          <p:cNvPr id="14339" name="Picture 4" descr="NG Tool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7127875"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5"/>
          <p:cNvSpPr>
            <a:spLocks noGrp="1" noChangeArrowheads="1"/>
          </p:cNvSpPr>
          <p:nvPr>
            <p:ph type="title"/>
          </p:nvPr>
        </p:nvSpPr>
        <p:spPr>
          <a:xfrm>
            <a:off x="457200" y="0"/>
            <a:ext cx="8229600" cy="908050"/>
          </a:xfrm>
          <a:noFill/>
        </p:spPr>
        <p:txBody>
          <a:bodyPr/>
          <a:lstStyle/>
          <a:p>
            <a:pPr eaLnBrk="1" hangingPunct="1"/>
            <a:r>
              <a:rPr lang="en-NZ" smtClean="0"/>
              <a:t>Upper Paleolithic</a:t>
            </a:r>
          </a:p>
        </p:txBody>
      </p:sp>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endParaRPr lang="en-US" smtClean="0"/>
          </a:p>
        </p:txBody>
      </p:sp>
      <p:pic>
        <p:nvPicPr>
          <p:cNvPr id="15363" name="Picture 4" descr="Nat geo Cro tool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04813"/>
            <a:ext cx="8229600" cy="1012825"/>
          </a:xfrm>
        </p:spPr>
        <p:txBody>
          <a:bodyPr/>
          <a:lstStyle/>
          <a:p>
            <a:pPr eaLnBrk="1" hangingPunct="1">
              <a:lnSpc>
                <a:spcPct val="95000"/>
              </a:lnSpc>
            </a:pPr>
            <a:r>
              <a:rPr lang="en-NZ" sz="3200" b="1" i="1" smtClean="0"/>
              <a:t>Venus of Willendorf</a:t>
            </a:r>
            <a:r>
              <a:rPr lang="en-NZ" sz="2800" b="1" i="1" smtClean="0"/>
              <a:t>,</a:t>
            </a:r>
            <a:r>
              <a:rPr lang="en-NZ" sz="2800" smtClean="0"/>
              <a:t> </a:t>
            </a:r>
            <a:r>
              <a:rPr lang="en-NZ" sz="2400" smtClean="0"/>
              <a:t>from Austria.</a:t>
            </a:r>
            <a:r>
              <a:rPr lang="en-NZ" sz="2800" smtClean="0"/>
              <a:t> </a:t>
            </a:r>
            <a:r>
              <a:rPr lang="en-NZ" sz="2000" smtClean="0"/>
              <a:t>c. 25,000 -</a:t>
            </a:r>
            <a:r>
              <a:rPr lang="en-NZ" sz="2800" smtClean="0"/>
              <a:t> </a:t>
            </a:r>
            <a:r>
              <a:rPr lang="en-NZ" sz="2000" smtClean="0"/>
              <a:t>20,000 BCE Limestone, 11.1 cm.</a:t>
            </a:r>
            <a:r>
              <a:rPr lang="en-NZ" sz="2800" smtClean="0"/>
              <a:t> </a:t>
            </a:r>
            <a:r>
              <a:rPr lang="en-NZ" sz="2000" smtClean="0"/>
              <a:t>Naturhistorischesmuseum, Vienna</a:t>
            </a:r>
            <a:r>
              <a:rPr lang="en-NZ" sz="4000" smtClean="0"/>
              <a:t> </a:t>
            </a:r>
          </a:p>
        </p:txBody>
      </p:sp>
      <p:sp>
        <p:nvSpPr>
          <p:cNvPr id="16387" name="Rectangle 3"/>
          <p:cNvSpPr>
            <a:spLocks noGrp="1" noChangeArrowheads="1"/>
          </p:cNvSpPr>
          <p:nvPr>
            <p:ph type="body" idx="1"/>
          </p:nvPr>
        </p:nvSpPr>
        <p:spPr>
          <a:xfrm>
            <a:off x="2771775" y="1600200"/>
            <a:ext cx="3744913" cy="4525963"/>
          </a:xfrm>
        </p:spPr>
        <p:txBody>
          <a:bodyPr/>
          <a:lstStyle/>
          <a:p>
            <a:pPr eaLnBrk="1" hangingPunct="1">
              <a:buFontTx/>
              <a:buNone/>
            </a:pPr>
            <a:r>
              <a:rPr lang="en-NZ" smtClean="0"/>
              <a:t>	Statuettes like this are one of the earliest form of art and with their exaggerated female characteristics are thought to be fertility symbols.</a:t>
            </a:r>
          </a:p>
        </p:txBody>
      </p:sp>
      <p:pic>
        <p:nvPicPr>
          <p:cNvPr id="16388" name="Picture 5" descr="venus%20of%20willendo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700213"/>
            <a:ext cx="25812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venusvonwillendor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844675"/>
            <a:ext cx="23733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NZ" smtClean="0"/>
              <a:t>Hunter-Gatherers</a:t>
            </a:r>
          </a:p>
        </p:txBody>
      </p:sp>
      <p:sp>
        <p:nvSpPr>
          <p:cNvPr id="17411" name="Rectangle 3"/>
          <p:cNvSpPr>
            <a:spLocks noGrp="1" noChangeArrowheads="1"/>
          </p:cNvSpPr>
          <p:nvPr>
            <p:ph type="body" idx="1"/>
          </p:nvPr>
        </p:nvSpPr>
        <p:spPr/>
        <p:txBody>
          <a:bodyPr/>
          <a:lstStyle/>
          <a:p>
            <a:pPr eaLnBrk="1" hangingPunct="1"/>
            <a:r>
              <a:rPr lang="en-NZ" smtClean="0"/>
              <a:t>Before about 10,000 years ago humans went about in fairly small groups.</a:t>
            </a:r>
          </a:p>
          <a:p>
            <a:pPr eaLnBrk="1" hangingPunct="1"/>
            <a:r>
              <a:rPr lang="en-NZ" smtClean="0"/>
              <a:t>Men would go out and hunt larger game</a:t>
            </a:r>
          </a:p>
          <a:p>
            <a:pPr eaLnBrk="1" hangingPunct="1"/>
            <a:r>
              <a:rPr lang="en-NZ" smtClean="0"/>
              <a:t>Women would collect roots, berries, fruits and grains</a:t>
            </a:r>
          </a:p>
          <a:p>
            <a:pPr eaLnBrk="1" hangingPunct="1"/>
            <a:r>
              <a:rPr lang="en-NZ" smtClean="0"/>
              <a:t>Many groups would be nomadic – move around from season to season</a:t>
            </a:r>
          </a:p>
          <a:p>
            <a:pPr eaLnBrk="1" hangingPunct="1"/>
            <a:r>
              <a:rPr lang="en-NZ" smtClean="0"/>
              <a:t>Some would follow herds of animals</a:t>
            </a:r>
          </a:p>
        </p:txBody>
      </p:sp>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NZ" smtClean="0"/>
              <a:t>Kung bushmen – Sth Africa</a:t>
            </a:r>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5" descr="bushm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276475"/>
            <a:ext cx="60483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g world pop"/>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41145" t="10997" r="1724" b="20401"/>
          <a:stretch>
            <a:fillRect/>
          </a:stretch>
        </p:blipFill>
        <p:spPr bwMode="auto">
          <a:xfrm>
            <a:off x="3124200" y="838200"/>
            <a:ext cx="33956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533400" y="2286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99% of history</a:t>
            </a:r>
          </a:p>
        </p:txBody>
      </p:sp>
      <p:sp>
        <p:nvSpPr>
          <p:cNvPr id="19460" name="Text Box 4"/>
          <p:cNvSpPr txBox="1">
            <a:spLocks noChangeArrowheads="1"/>
          </p:cNvSpPr>
          <p:nvPr/>
        </p:nvSpPr>
        <p:spPr bwMode="auto">
          <a:xfrm>
            <a:off x="228600" y="4495800"/>
            <a:ext cx="29718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From Price &amp; Feinman (2001) </a:t>
            </a:r>
          </a:p>
          <a:p>
            <a:pPr eaLnBrk="1" hangingPunct="1">
              <a:spcBef>
                <a:spcPct val="50000"/>
              </a:spcBef>
            </a:pPr>
            <a:r>
              <a:rPr lang="en-GB" sz="1400"/>
              <a:t>Grey areas show where hunter-gatherers live at each time surveyed.</a:t>
            </a:r>
          </a:p>
          <a:p>
            <a:pPr eaLnBrk="1" hangingPunct="1">
              <a:spcBef>
                <a:spcPct val="50000"/>
              </a:spcBef>
            </a:pPr>
            <a:r>
              <a:rPr lang="en-GB" sz="1400"/>
              <a:t>NB both uninhabitable areas and areas inhabited by non-hunter-gatherers (farming and industrial societies) are shown in green.</a:t>
            </a:r>
          </a:p>
        </p:txBody>
      </p:sp>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018"/>
          <p:cNvPicPr>
            <a:picLocks noChangeAspect="1" noChangeArrowheads="1"/>
          </p:cNvPicPr>
          <p:nvPr/>
        </p:nvPicPr>
        <p:blipFill>
          <a:blip r:embed="rId3">
            <a:grayscl/>
            <a:extLst>
              <a:ext uri="{28A0092B-C50C-407E-A947-70E740481C1C}">
                <a14:useLocalDpi xmlns:a14="http://schemas.microsoft.com/office/drawing/2010/main" val="0"/>
              </a:ext>
            </a:extLst>
          </a:blip>
          <a:srcRect t="16129"/>
          <a:stretch>
            <a:fillRect/>
          </a:stretch>
        </p:blipFill>
        <p:spPr bwMode="auto">
          <a:xfrm>
            <a:off x="5791200" y="2590800"/>
            <a:ext cx="314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019"/>
          <p:cNvPicPr>
            <a:picLocks noChangeAspect="1" noChangeArrowheads="1"/>
          </p:cNvPicPr>
          <p:nvPr/>
        </p:nvPicPr>
        <p:blipFill>
          <a:blip r:embed="rId4">
            <a:lum bright="6000"/>
            <a:grayscl/>
            <a:extLst>
              <a:ext uri="{28A0092B-C50C-407E-A947-70E740481C1C}">
                <a14:useLocalDpi xmlns:a14="http://schemas.microsoft.com/office/drawing/2010/main" val="0"/>
              </a:ext>
            </a:extLst>
          </a:blip>
          <a:srcRect t="51389"/>
          <a:stretch>
            <a:fillRect/>
          </a:stretch>
        </p:blipFill>
        <p:spPr bwMode="auto">
          <a:xfrm>
            <a:off x="457200" y="4953000"/>
            <a:ext cx="2286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020"/>
          <p:cNvPicPr>
            <a:picLocks noChangeAspect="1" noChangeArrowheads="1"/>
          </p:cNvPicPr>
          <p:nvPr/>
        </p:nvPicPr>
        <p:blipFill>
          <a:blip r:embed="rId5">
            <a:grayscl/>
            <a:extLst>
              <a:ext uri="{28A0092B-C50C-407E-A947-70E740481C1C}">
                <a14:useLocalDpi xmlns:a14="http://schemas.microsoft.com/office/drawing/2010/main" val="0"/>
              </a:ext>
            </a:extLst>
          </a:blip>
          <a:srcRect l="6667" t="6667" r="22223" b="20000"/>
          <a:stretch>
            <a:fillRect/>
          </a:stretch>
        </p:blipFill>
        <p:spPr bwMode="auto">
          <a:xfrm>
            <a:off x="3124200" y="36576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657600"/>
            <a:ext cx="215106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304800" y="2286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Pincevent – Magdalenian reindeer hunters c. 12,300bp</a:t>
            </a:r>
          </a:p>
        </p:txBody>
      </p:sp>
      <p:sp>
        <p:nvSpPr>
          <p:cNvPr id="20488" name="Text Box 8"/>
          <p:cNvSpPr txBox="1">
            <a:spLocks noChangeArrowheads="1"/>
          </p:cNvSpPr>
          <p:nvPr/>
        </p:nvSpPr>
        <p:spPr bwMode="auto">
          <a:xfrm>
            <a:off x="3810000" y="914400"/>
            <a:ext cx="5105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 site at Pincevent is well-preserved because it was covered by fine silts and sands from the river Seine. Careful excavation (left) has revealed a number of episodes of camps at the site – these have hearths (centre of the picture) and a pattern of debris which suggests the use of tents (see reconstruction below). Refitting of stone tools (below left) tells us about use and discard and some sharing (not shown) of tools amongst people </a:t>
            </a:r>
            <a:br>
              <a:rPr lang="en-GB" sz="1400"/>
            </a:br>
            <a:r>
              <a:rPr lang="en-GB" sz="1400"/>
              <a:t>around different </a:t>
            </a:r>
            <a:br>
              <a:rPr lang="en-GB" sz="1400"/>
            </a:br>
            <a:r>
              <a:rPr lang="en-GB" sz="1400"/>
              <a:t>hearths.</a:t>
            </a:r>
          </a:p>
        </p:txBody>
      </p:sp>
      <p:sp>
        <p:nvSpPr>
          <p:cNvPr id="11"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pPr eaLnBrk="1" hangingPunct="1"/>
            <a:r>
              <a:rPr lang="en-NZ" sz="4000" b="1" smtClean="0"/>
              <a:t>Oldowan (pebble) tool culture</a:t>
            </a:r>
          </a:p>
        </p:txBody>
      </p:sp>
      <p:sp>
        <p:nvSpPr>
          <p:cNvPr id="3075" name="Rectangle 3"/>
          <p:cNvSpPr>
            <a:spLocks noGrp="1" noChangeArrowheads="1"/>
          </p:cNvSpPr>
          <p:nvPr>
            <p:ph type="body" idx="1"/>
          </p:nvPr>
        </p:nvSpPr>
        <p:spPr>
          <a:xfrm>
            <a:off x="179388" y="981075"/>
            <a:ext cx="8507412" cy="5145088"/>
          </a:xfrm>
        </p:spPr>
        <p:txBody>
          <a:bodyPr/>
          <a:lstStyle/>
          <a:p>
            <a:pPr eaLnBrk="1" hangingPunct="1">
              <a:buFontTx/>
              <a:buNone/>
            </a:pPr>
            <a:r>
              <a:rPr lang="en-NZ" sz="2000" smtClean="0"/>
              <a:t>	</a:t>
            </a:r>
            <a:r>
              <a:rPr lang="en-NZ" sz="2400" smtClean="0"/>
              <a:t>Probably made by </a:t>
            </a:r>
            <a:r>
              <a:rPr lang="en-NZ" sz="2400" i="1" smtClean="0"/>
              <a:t>Homo habilis, </a:t>
            </a:r>
            <a:r>
              <a:rPr lang="en-NZ" sz="2400" smtClean="0"/>
              <a:t>these tools were simple river-worn pebbles that were crudely fashioned with a minimum of flakes being removed. These tools typically had flakes knocked from several angles to produce a core with a cutting edge (e.g. chopper, discoid, polyhedron). Although the cores may have been used as tools, it is known that the sharp flakes were also useful in cutting.</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3789363"/>
            <a:ext cx="87518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NZ" smtClean="0"/>
              <a:t>Agriculture</a:t>
            </a:r>
          </a:p>
        </p:txBody>
      </p:sp>
      <p:sp>
        <p:nvSpPr>
          <p:cNvPr id="21507" name="Rectangle 3"/>
          <p:cNvSpPr>
            <a:spLocks noGrp="1" noChangeArrowheads="1"/>
          </p:cNvSpPr>
          <p:nvPr>
            <p:ph type="body" idx="1"/>
          </p:nvPr>
        </p:nvSpPr>
        <p:spPr/>
        <p:txBody>
          <a:bodyPr/>
          <a:lstStyle/>
          <a:p>
            <a:pPr eaLnBrk="1" hangingPunct="1"/>
            <a:r>
              <a:rPr lang="en-NZ" sz="2800" smtClean="0"/>
              <a:t>About 10,000 years ago (8000 BC) people started to settle down in villages and grow crops and domesticate animals.</a:t>
            </a:r>
          </a:p>
          <a:p>
            <a:pPr eaLnBrk="1" hangingPunct="1"/>
            <a:r>
              <a:rPr lang="en-NZ" sz="2800" smtClean="0"/>
              <a:t>This allowed them to produce excess food, start to trade, start to specialise more in skills such as pottery, weaving, art and more.</a:t>
            </a:r>
          </a:p>
          <a:p>
            <a:pPr eaLnBrk="1" hangingPunct="1"/>
            <a:r>
              <a:rPr lang="en-NZ" sz="2800" smtClean="0"/>
              <a:t>It did leave them vulnerable to setbacks such as damage to food crops and spread of disease</a:t>
            </a:r>
          </a:p>
        </p:txBody>
      </p:sp>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0"/>
            <a:ext cx="7467600" cy="685800"/>
          </a:xfrm>
        </p:spPr>
        <p:txBody>
          <a:bodyPr/>
          <a:lstStyle/>
          <a:p>
            <a:pPr eaLnBrk="1" hangingPunct="1"/>
            <a:r>
              <a:rPr lang="en-GB" sz="2400" b="1" smtClean="0"/>
              <a:t>Contrasts between hunter-gatherers and farmers</a:t>
            </a:r>
          </a:p>
        </p:txBody>
      </p:sp>
      <p:sp>
        <p:nvSpPr>
          <p:cNvPr id="22531" name="Rectangle 3"/>
          <p:cNvSpPr>
            <a:spLocks noGrp="1" noChangeArrowheads="1"/>
          </p:cNvSpPr>
          <p:nvPr>
            <p:ph type="body" sz="half" idx="1"/>
          </p:nvPr>
        </p:nvSpPr>
        <p:spPr>
          <a:xfrm>
            <a:off x="381000" y="838200"/>
            <a:ext cx="4114800" cy="5410200"/>
          </a:xfrm>
        </p:spPr>
        <p:txBody>
          <a:bodyPr/>
          <a:lstStyle/>
          <a:p>
            <a:pPr algn="ctr" eaLnBrk="1" hangingPunct="1">
              <a:lnSpc>
                <a:spcPct val="90000"/>
              </a:lnSpc>
              <a:buFontTx/>
              <a:buNone/>
            </a:pPr>
            <a:r>
              <a:rPr lang="en-GB" sz="2000" smtClean="0"/>
              <a:t>Hunter-gatherers</a:t>
            </a:r>
          </a:p>
          <a:p>
            <a:pPr eaLnBrk="1" hangingPunct="1">
              <a:lnSpc>
                <a:spcPct val="90000"/>
              </a:lnSpc>
              <a:buFontTx/>
              <a:buNone/>
            </a:pPr>
            <a:r>
              <a:rPr lang="en-GB" sz="1600" smtClean="0"/>
              <a:t>Mobile (</a:t>
            </a:r>
            <a:r>
              <a:rPr lang="en-GB" sz="1600" i="1" smtClean="0"/>
              <a:t>very few possessions</a:t>
            </a:r>
            <a:r>
              <a:rPr lang="en-GB" sz="1600" smtClean="0"/>
              <a:t>)</a:t>
            </a:r>
          </a:p>
          <a:p>
            <a:pPr eaLnBrk="1" hangingPunct="1">
              <a:lnSpc>
                <a:spcPct val="90000"/>
              </a:lnSpc>
              <a:buFontTx/>
              <a:buNone/>
            </a:pPr>
            <a:endParaRPr lang="en-GB" sz="1600" smtClean="0"/>
          </a:p>
          <a:p>
            <a:pPr eaLnBrk="1" hangingPunct="1">
              <a:lnSpc>
                <a:spcPct val="90000"/>
              </a:lnSpc>
              <a:buFontTx/>
              <a:buNone/>
            </a:pPr>
            <a:endParaRPr lang="en-GB" sz="1600" smtClean="0"/>
          </a:p>
          <a:p>
            <a:pPr eaLnBrk="1" hangingPunct="1">
              <a:lnSpc>
                <a:spcPct val="90000"/>
              </a:lnSpc>
              <a:buFontTx/>
              <a:buNone/>
            </a:pPr>
            <a:endParaRPr lang="en-GB" sz="1600" smtClean="0"/>
          </a:p>
          <a:p>
            <a:pPr eaLnBrk="1" hangingPunct="1">
              <a:lnSpc>
                <a:spcPct val="90000"/>
              </a:lnSpc>
              <a:buFontTx/>
              <a:buNone/>
            </a:pPr>
            <a:r>
              <a:rPr lang="en-GB" sz="1600" smtClean="0"/>
              <a:t>Economy based on wild resources (</a:t>
            </a:r>
            <a:r>
              <a:rPr lang="en-GB" sz="1600" i="1" smtClean="0"/>
              <a:t>social</a:t>
            </a:r>
          </a:p>
          <a:p>
            <a:pPr eaLnBrk="1" hangingPunct="1">
              <a:lnSpc>
                <a:spcPct val="90000"/>
              </a:lnSpc>
              <a:buFontTx/>
              <a:buNone/>
            </a:pPr>
            <a:r>
              <a:rPr lang="en-GB" sz="1600" i="1" smtClean="0"/>
              <a:t>storage as a strategy for dealing with “bad</a:t>
            </a:r>
          </a:p>
          <a:p>
            <a:pPr eaLnBrk="1" hangingPunct="1">
              <a:lnSpc>
                <a:spcPct val="90000"/>
              </a:lnSpc>
              <a:buFontTx/>
              <a:buNone/>
            </a:pPr>
            <a:r>
              <a:rPr lang="en-GB" sz="1600" i="1" smtClean="0"/>
              <a:t>years”</a:t>
            </a:r>
            <a:r>
              <a:rPr lang="en-GB" sz="1600" smtClean="0"/>
              <a:t>)</a:t>
            </a:r>
          </a:p>
          <a:p>
            <a:pPr eaLnBrk="1" hangingPunct="1">
              <a:lnSpc>
                <a:spcPct val="90000"/>
              </a:lnSpc>
              <a:buFontTx/>
              <a:buNone/>
            </a:pPr>
            <a:endParaRPr lang="en-GB" sz="1600" smtClean="0"/>
          </a:p>
          <a:p>
            <a:pPr eaLnBrk="1" hangingPunct="1">
              <a:lnSpc>
                <a:spcPct val="90000"/>
              </a:lnSpc>
              <a:buFontTx/>
              <a:buNone/>
            </a:pPr>
            <a:r>
              <a:rPr lang="en-GB" sz="1600" smtClean="0"/>
              <a:t>Low population density (</a:t>
            </a:r>
            <a:r>
              <a:rPr lang="en-GB" sz="1600" i="1" smtClean="0"/>
              <a:t>long birth interval –</a:t>
            </a:r>
          </a:p>
          <a:p>
            <a:pPr eaLnBrk="1" hangingPunct="1">
              <a:lnSpc>
                <a:spcPct val="90000"/>
              </a:lnSpc>
              <a:buFontTx/>
              <a:buNone/>
            </a:pPr>
            <a:r>
              <a:rPr lang="en-GB" sz="1600" i="1" smtClean="0"/>
              <a:t>prolonged lactation; little population</a:t>
            </a:r>
          </a:p>
          <a:p>
            <a:pPr eaLnBrk="1" hangingPunct="1">
              <a:lnSpc>
                <a:spcPct val="90000"/>
              </a:lnSpc>
              <a:buFontTx/>
              <a:buNone/>
            </a:pPr>
            <a:r>
              <a:rPr lang="en-GB" sz="1600" i="1" smtClean="0"/>
              <a:t>growth</a:t>
            </a:r>
            <a:r>
              <a:rPr lang="en-GB" sz="1600" smtClean="0"/>
              <a:t>)</a:t>
            </a:r>
          </a:p>
          <a:p>
            <a:pPr eaLnBrk="1" hangingPunct="1">
              <a:lnSpc>
                <a:spcPct val="90000"/>
              </a:lnSpc>
              <a:buFontTx/>
              <a:buNone/>
            </a:pPr>
            <a:endParaRPr lang="en-GB" sz="1600" smtClean="0"/>
          </a:p>
          <a:p>
            <a:pPr eaLnBrk="1" hangingPunct="1">
              <a:lnSpc>
                <a:spcPct val="90000"/>
              </a:lnSpc>
              <a:buFontTx/>
              <a:buNone/>
            </a:pPr>
            <a:r>
              <a:rPr lang="en-GB" sz="1600" smtClean="0"/>
              <a:t>Overall stability</a:t>
            </a:r>
          </a:p>
          <a:p>
            <a:pPr eaLnBrk="1" hangingPunct="1">
              <a:lnSpc>
                <a:spcPct val="90000"/>
              </a:lnSpc>
              <a:buFontTx/>
              <a:buNone/>
            </a:pPr>
            <a:r>
              <a:rPr lang="en-GB" sz="1600" smtClean="0"/>
              <a:t>Relatively little impact on environment</a:t>
            </a:r>
          </a:p>
          <a:p>
            <a:pPr eaLnBrk="1" hangingPunct="1">
              <a:lnSpc>
                <a:spcPct val="90000"/>
              </a:lnSpc>
              <a:buFontTx/>
              <a:buNone/>
            </a:pPr>
            <a:r>
              <a:rPr lang="en-GB" sz="1600" smtClean="0"/>
              <a:t>(</a:t>
            </a:r>
            <a:r>
              <a:rPr lang="en-GB" sz="1600" i="1" smtClean="0"/>
              <a:t>use of fire to clear small areas</a:t>
            </a:r>
            <a:r>
              <a:rPr lang="en-GB" sz="1600" smtClean="0"/>
              <a:t>)</a:t>
            </a:r>
          </a:p>
          <a:p>
            <a:pPr eaLnBrk="1" hangingPunct="1">
              <a:lnSpc>
                <a:spcPct val="90000"/>
              </a:lnSpc>
              <a:buFontTx/>
              <a:buNone/>
            </a:pPr>
            <a:endParaRPr lang="en-GB" sz="1600" smtClean="0"/>
          </a:p>
          <a:p>
            <a:pPr eaLnBrk="1" hangingPunct="1">
              <a:lnSpc>
                <a:spcPct val="90000"/>
              </a:lnSpc>
              <a:buFontTx/>
              <a:buNone/>
            </a:pPr>
            <a:endParaRPr lang="en-GB" sz="1600" smtClean="0"/>
          </a:p>
          <a:p>
            <a:pPr eaLnBrk="1" hangingPunct="1">
              <a:lnSpc>
                <a:spcPct val="90000"/>
              </a:lnSpc>
              <a:buFontTx/>
              <a:buNone/>
            </a:pPr>
            <a:r>
              <a:rPr lang="en-GB" sz="1600" smtClean="0"/>
              <a:t>Sparse archaeological record</a:t>
            </a:r>
          </a:p>
          <a:p>
            <a:pPr eaLnBrk="1" hangingPunct="1">
              <a:lnSpc>
                <a:spcPct val="90000"/>
              </a:lnSpc>
              <a:buFontTx/>
              <a:buNone/>
            </a:pPr>
            <a:r>
              <a:rPr lang="en-GB" sz="1600" smtClean="0"/>
              <a:t>(</a:t>
            </a:r>
            <a:r>
              <a:rPr lang="en-GB" sz="1600" i="1" smtClean="0"/>
              <a:t>campsites, rock shelters, debitage</a:t>
            </a:r>
          </a:p>
          <a:p>
            <a:pPr eaLnBrk="1" hangingPunct="1">
              <a:lnSpc>
                <a:spcPct val="90000"/>
              </a:lnSpc>
              <a:buFontTx/>
              <a:buNone/>
            </a:pPr>
            <a:r>
              <a:rPr lang="en-GB" sz="1600" i="1" smtClean="0"/>
              <a:t>scatters</a:t>
            </a:r>
            <a:r>
              <a:rPr lang="en-GB" sz="1600" smtClean="0"/>
              <a:t>)</a:t>
            </a:r>
          </a:p>
        </p:txBody>
      </p:sp>
      <p:sp>
        <p:nvSpPr>
          <p:cNvPr id="22532" name="Rectangle 4"/>
          <p:cNvSpPr>
            <a:spLocks noGrp="1" noChangeArrowheads="1"/>
          </p:cNvSpPr>
          <p:nvPr>
            <p:ph type="body" sz="half" idx="2"/>
          </p:nvPr>
        </p:nvSpPr>
        <p:spPr>
          <a:xfrm>
            <a:off x="4572000" y="838200"/>
            <a:ext cx="4191000" cy="5181600"/>
          </a:xfrm>
        </p:spPr>
        <p:txBody>
          <a:bodyPr/>
          <a:lstStyle/>
          <a:p>
            <a:pPr algn="ctr" eaLnBrk="1" hangingPunct="1">
              <a:lnSpc>
                <a:spcPct val="90000"/>
              </a:lnSpc>
              <a:buFontTx/>
              <a:buNone/>
            </a:pPr>
            <a:r>
              <a:rPr lang="en-GB" sz="2000" smtClean="0"/>
              <a:t>Farmers</a:t>
            </a:r>
          </a:p>
          <a:p>
            <a:pPr eaLnBrk="1" hangingPunct="1">
              <a:lnSpc>
                <a:spcPct val="90000"/>
              </a:lnSpc>
              <a:buFontTx/>
              <a:buNone/>
            </a:pPr>
            <a:r>
              <a:rPr lang="en-GB" sz="1600" smtClean="0"/>
              <a:t>Sedentary (</a:t>
            </a:r>
            <a:r>
              <a:rPr lang="en-GB" sz="1600" i="1" smtClean="0"/>
              <a:t>some accumulation of</a:t>
            </a:r>
          </a:p>
          <a:p>
            <a:pPr eaLnBrk="1" hangingPunct="1">
              <a:lnSpc>
                <a:spcPct val="90000"/>
              </a:lnSpc>
              <a:buFontTx/>
              <a:buNone/>
            </a:pPr>
            <a:r>
              <a:rPr lang="en-GB" sz="1600" i="1" smtClean="0"/>
              <a:t>possessions, esp. pottery, in permanent</a:t>
            </a:r>
          </a:p>
          <a:p>
            <a:pPr eaLnBrk="1" hangingPunct="1">
              <a:lnSpc>
                <a:spcPct val="90000"/>
              </a:lnSpc>
              <a:buFontTx/>
              <a:buNone/>
            </a:pPr>
            <a:r>
              <a:rPr lang="en-GB" sz="1600" i="1" smtClean="0"/>
              <a:t>dwellings</a:t>
            </a:r>
            <a:r>
              <a:rPr lang="en-GB" sz="1600" smtClean="0"/>
              <a:t>)</a:t>
            </a:r>
            <a:br>
              <a:rPr lang="en-GB" sz="1600" smtClean="0"/>
            </a:br>
            <a:endParaRPr lang="en-GB" sz="1600" smtClean="0"/>
          </a:p>
          <a:p>
            <a:pPr eaLnBrk="1" hangingPunct="1">
              <a:lnSpc>
                <a:spcPct val="90000"/>
              </a:lnSpc>
              <a:buFontTx/>
              <a:buNone/>
            </a:pPr>
            <a:r>
              <a:rPr lang="en-GB" sz="1600" smtClean="0"/>
              <a:t>Economy based on domesticated crops</a:t>
            </a:r>
          </a:p>
          <a:p>
            <a:pPr eaLnBrk="1" hangingPunct="1">
              <a:lnSpc>
                <a:spcPct val="90000"/>
              </a:lnSpc>
              <a:buFontTx/>
              <a:buNone/>
            </a:pPr>
            <a:r>
              <a:rPr lang="en-GB" sz="1600" smtClean="0"/>
              <a:t>and animals (</a:t>
            </a:r>
            <a:r>
              <a:rPr lang="en-GB" sz="1600" i="1" smtClean="0"/>
              <a:t>seed crops readily stored</a:t>
            </a:r>
            <a:r>
              <a:rPr lang="en-GB" sz="1600" smtClean="0"/>
              <a:t>)</a:t>
            </a:r>
          </a:p>
          <a:p>
            <a:pPr eaLnBrk="1" hangingPunct="1">
              <a:lnSpc>
                <a:spcPct val="90000"/>
              </a:lnSpc>
              <a:buFontTx/>
              <a:buNone/>
            </a:pPr>
            <a:endParaRPr lang="en-GB" sz="1600" smtClean="0"/>
          </a:p>
          <a:p>
            <a:pPr eaLnBrk="1" hangingPunct="1">
              <a:lnSpc>
                <a:spcPct val="90000"/>
              </a:lnSpc>
              <a:buFontTx/>
              <a:buNone/>
            </a:pPr>
            <a:endParaRPr lang="en-GB" sz="1600" smtClean="0"/>
          </a:p>
          <a:p>
            <a:pPr eaLnBrk="1" hangingPunct="1">
              <a:lnSpc>
                <a:spcPct val="90000"/>
              </a:lnSpc>
              <a:buFontTx/>
              <a:buNone/>
            </a:pPr>
            <a:r>
              <a:rPr lang="en-GB" sz="1600" smtClean="0"/>
              <a:t>High population density (</a:t>
            </a:r>
            <a:r>
              <a:rPr lang="en-GB" sz="1600" i="1" smtClean="0"/>
              <a:t>short birth</a:t>
            </a:r>
          </a:p>
          <a:p>
            <a:pPr eaLnBrk="1" hangingPunct="1">
              <a:lnSpc>
                <a:spcPct val="90000"/>
              </a:lnSpc>
              <a:buFontTx/>
              <a:buNone/>
            </a:pPr>
            <a:r>
              <a:rPr lang="en-GB" sz="1600" i="1" smtClean="0"/>
              <a:t>interval – weaning foods; population</a:t>
            </a:r>
          </a:p>
          <a:p>
            <a:pPr eaLnBrk="1" hangingPunct="1">
              <a:lnSpc>
                <a:spcPct val="90000"/>
              </a:lnSpc>
              <a:buFontTx/>
              <a:buNone/>
            </a:pPr>
            <a:r>
              <a:rPr lang="en-GB" sz="1600" i="1" smtClean="0"/>
              <a:t>growth</a:t>
            </a:r>
            <a:r>
              <a:rPr lang="en-GB" sz="1600" smtClean="0"/>
              <a:t>)</a:t>
            </a:r>
          </a:p>
          <a:p>
            <a:pPr eaLnBrk="1" hangingPunct="1">
              <a:lnSpc>
                <a:spcPct val="90000"/>
              </a:lnSpc>
              <a:buFontTx/>
              <a:buNone/>
            </a:pPr>
            <a:endParaRPr lang="en-GB" sz="1600" smtClean="0"/>
          </a:p>
          <a:p>
            <a:pPr eaLnBrk="1" hangingPunct="1">
              <a:lnSpc>
                <a:spcPct val="90000"/>
              </a:lnSpc>
              <a:buFontTx/>
              <a:buNone/>
            </a:pPr>
            <a:r>
              <a:rPr lang="en-GB" sz="1600" smtClean="0"/>
              <a:t>Expansion necessary</a:t>
            </a:r>
          </a:p>
          <a:p>
            <a:pPr eaLnBrk="1" hangingPunct="1">
              <a:lnSpc>
                <a:spcPct val="90000"/>
              </a:lnSpc>
              <a:buFontTx/>
              <a:buNone/>
            </a:pPr>
            <a:r>
              <a:rPr lang="en-GB" sz="1600" smtClean="0"/>
              <a:t>Clearance of land for arable farming;</a:t>
            </a:r>
          </a:p>
          <a:p>
            <a:pPr eaLnBrk="1" hangingPunct="1">
              <a:lnSpc>
                <a:spcPct val="90000"/>
              </a:lnSpc>
              <a:buFontTx/>
              <a:buNone/>
            </a:pPr>
            <a:r>
              <a:rPr lang="en-GB" sz="1600" smtClean="0"/>
              <a:t>impact of livestock (</a:t>
            </a:r>
            <a:r>
              <a:rPr lang="en-GB" sz="1600" i="1" smtClean="0"/>
              <a:t>use of ground</a:t>
            </a:r>
          </a:p>
          <a:p>
            <a:pPr eaLnBrk="1" hangingPunct="1">
              <a:lnSpc>
                <a:spcPct val="90000"/>
              </a:lnSpc>
              <a:buFontTx/>
              <a:buNone/>
            </a:pPr>
            <a:r>
              <a:rPr lang="en-GB" sz="1600" i="1" smtClean="0"/>
              <a:t>stone axes and fire in clearance</a:t>
            </a:r>
            <a:r>
              <a:rPr lang="en-GB" sz="1600" smtClean="0"/>
              <a:t>)</a:t>
            </a:r>
          </a:p>
          <a:p>
            <a:pPr eaLnBrk="1" hangingPunct="1">
              <a:lnSpc>
                <a:spcPct val="90000"/>
              </a:lnSpc>
              <a:buFontTx/>
              <a:buNone/>
            </a:pPr>
            <a:endParaRPr lang="en-GB" sz="1600" smtClean="0"/>
          </a:p>
          <a:p>
            <a:pPr eaLnBrk="1" hangingPunct="1">
              <a:lnSpc>
                <a:spcPct val="90000"/>
              </a:lnSpc>
              <a:buFontTx/>
              <a:buNone/>
            </a:pPr>
            <a:r>
              <a:rPr lang="en-GB" sz="1600" smtClean="0"/>
              <a:t>Archaeological imprint on landscape</a:t>
            </a:r>
          </a:p>
          <a:p>
            <a:pPr eaLnBrk="1" hangingPunct="1">
              <a:lnSpc>
                <a:spcPct val="90000"/>
              </a:lnSpc>
              <a:buFontTx/>
              <a:buNone/>
            </a:pPr>
            <a:r>
              <a:rPr lang="en-GB" sz="1600" smtClean="0"/>
              <a:t>(</a:t>
            </a:r>
            <a:r>
              <a:rPr lang="en-GB" sz="1600" i="1" smtClean="0"/>
              <a:t>settlements, boundaries, monuments</a:t>
            </a:r>
            <a:r>
              <a:rPr lang="en-GB" sz="1600" smtClean="0"/>
              <a:t>)</a:t>
            </a:r>
          </a:p>
        </p:txBody>
      </p:sp>
      <p:sp>
        <p:nvSpPr>
          <p:cNvPr id="22533" name="Line 5"/>
          <p:cNvSpPr>
            <a:spLocks noChangeShapeType="1"/>
          </p:cNvSpPr>
          <p:nvPr/>
        </p:nvSpPr>
        <p:spPr bwMode="auto">
          <a:xfrm>
            <a:off x="4495800" y="685800"/>
            <a:ext cx="0" cy="579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28600"/>
            <a:ext cx="7772400" cy="609600"/>
          </a:xfrm>
        </p:spPr>
        <p:txBody>
          <a:bodyPr/>
          <a:lstStyle/>
          <a:p>
            <a:pPr eaLnBrk="1" hangingPunct="1"/>
            <a:r>
              <a:rPr lang="en-GB" sz="2400" b="1" smtClean="0"/>
              <a:t>Origins of farming</a:t>
            </a:r>
          </a:p>
        </p:txBody>
      </p:sp>
      <p:pic>
        <p:nvPicPr>
          <p:cNvPr id="23555" name="Picture 3" descr="1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4724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19-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67000"/>
            <a:ext cx="3354388"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5791200" y="914400"/>
            <a:ext cx="3124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Farming started independently in a number of areas – the three shown here are the best known</a:t>
            </a:r>
          </a:p>
        </p:txBody>
      </p:sp>
      <p:sp>
        <p:nvSpPr>
          <p:cNvPr id="23558" name="Text Box 6"/>
          <p:cNvSpPr txBox="1">
            <a:spLocks noChangeArrowheads="1"/>
          </p:cNvSpPr>
          <p:nvPr/>
        </p:nvSpPr>
        <p:spPr bwMode="auto">
          <a:xfrm>
            <a:off x="1219200" y="4876800"/>
            <a:ext cx="3810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 effects of settling down – and starting to far – were many and various and have led to the world as we know it.</a:t>
            </a:r>
          </a:p>
        </p:txBody>
      </p:sp>
      <p:sp>
        <p:nvSpPr>
          <p:cNvPr id="23559" name="Text Box 7"/>
          <p:cNvSpPr txBox="1">
            <a:spLocks noChangeArrowheads="1"/>
          </p:cNvSpPr>
          <p:nvPr/>
        </p:nvSpPr>
        <p:spPr bwMode="auto">
          <a:xfrm>
            <a:off x="304800" y="58674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Figures from Lewin &amp; Foley (2003)</a:t>
            </a:r>
          </a:p>
        </p:txBody>
      </p:sp>
      <p:sp>
        <p:nvSpPr>
          <p:cNvPr id="10"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5" descr="Farmers in Jericho  9000 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33375"/>
            <a:ext cx="48006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1476375" y="4365625"/>
            <a:ext cx="5976938"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NZ"/>
              <a:t>Harvesting scene outside the walls of Jericho about 9000 b.p. Inside we can see the watch -tower or  Migdal. The men are using antler or wooden sickles with flint blades for reaping the wheat [Einkorn]. Women are on their way to assist  in the harvesting. The goats are semi-domesticated, the field is irrigated by a ditch from a spring.</a:t>
            </a:r>
          </a:p>
        </p:txBody>
      </p:sp>
      <p:sp>
        <p:nvSpPr>
          <p:cNvPr id="8"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NZ" smtClean="0"/>
              <a:t>Specialisation</a:t>
            </a:r>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5" descr="tech-p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12875"/>
            <a:ext cx="51816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r>
              <a:rPr lang="en-NZ" smtClean="0"/>
              <a:t>Sickle</a:t>
            </a:r>
          </a:p>
          <a:p>
            <a:pPr eaLnBrk="1" hangingPunct="1"/>
            <a:endParaRPr lang="en-NZ" smtClean="0"/>
          </a:p>
          <a:p>
            <a:pPr eaLnBrk="1" hangingPunct="1"/>
            <a:r>
              <a:rPr lang="en-NZ" smtClean="0"/>
              <a:t>Harpoon </a:t>
            </a:r>
          </a:p>
          <a:p>
            <a:pPr eaLnBrk="1" hangingPunct="1"/>
            <a:endParaRPr lang="en-NZ" smtClean="0"/>
          </a:p>
          <a:p>
            <a:pPr eaLnBrk="1" hangingPunct="1"/>
            <a:endParaRPr lang="en-NZ" smtClean="0"/>
          </a:p>
          <a:p>
            <a:pPr eaLnBrk="1" hangingPunct="1"/>
            <a:r>
              <a:rPr lang="en-NZ" smtClean="0"/>
              <a:t>Flint arrowheads</a:t>
            </a:r>
          </a:p>
        </p:txBody>
      </p:sp>
      <p:pic>
        <p:nvPicPr>
          <p:cNvPr id="26628" name="Picture 5" descr="20157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692150"/>
            <a:ext cx="44672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Line 6"/>
          <p:cNvSpPr>
            <a:spLocks noChangeShapeType="1"/>
          </p:cNvSpPr>
          <p:nvPr/>
        </p:nvSpPr>
        <p:spPr bwMode="auto">
          <a:xfrm>
            <a:off x="2195513" y="1844675"/>
            <a:ext cx="3168650"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6630" name="Line 8"/>
          <p:cNvSpPr>
            <a:spLocks noChangeShapeType="1"/>
          </p:cNvSpPr>
          <p:nvPr/>
        </p:nvSpPr>
        <p:spPr bwMode="auto">
          <a:xfrm>
            <a:off x="2484438" y="3141663"/>
            <a:ext cx="3024187" cy="2873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6631" name="Line 9"/>
          <p:cNvSpPr>
            <a:spLocks noChangeShapeType="1"/>
          </p:cNvSpPr>
          <p:nvPr/>
        </p:nvSpPr>
        <p:spPr bwMode="auto">
          <a:xfrm>
            <a:off x="3924300" y="4868863"/>
            <a:ext cx="863600"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pic>
        <p:nvPicPr>
          <p:cNvPr id="27652" name="Picture 5" descr="55002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692150"/>
            <a:ext cx="32480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NZ" smtClean="0"/>
              <a:t>Wheat</a:t>
            </a:r>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5" descr="200px-Hullednakedw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565400"/>
            <a:ext cx="482441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bsc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375602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5638800" y="1143000"/>
            <a:ext cx="32004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t>Wild versus domesticated forms of einkorn wheat. </a:t>
            </a:r>
            <a:br>
              <a:rPr lang="en-GB" sz="1600" b="1"/>
            </a:br>
            <a:r>
              <a:rPr lang="en-GB" sz="1600"/>
              <a:t/>
            </a:r>
            <a:br>
              <a:rPr lang="en-GB" sz="1600"/>
            </a:br>
            <a:r>
              <a:rPr lang="en-GB" sz="1600"/>
              <a:t>The spikelets of the wild variety abscise readily from the ripened head at abscission zones located nearby on the rachis, leaving a smooth abscission scar on the disarticulated spikelet. </a:t>
            </a:r>
            <a:br>
              <a:rPr lang="en-GB" sz="1600"/>
            </a:br>
            <a:r>
              <a:rPr lang="en-GB" sz="1600"/>
              <a:t/>
            </a:r>
            <a:br>
              <a:rPr lang="en-GB" sz="1600"/>
            </a:br>
            <a:r>
              <a:rPr lang="en-GB" sz="1600"/>
              <a:t>In contrast, the abscission zones of the domesticated varieties that have tough rachises fail to develop properly, and the spikelets remain on the head until released by threshing. </a:t>
            </a:r>
            <a:br>
              <a:rPr lang="en-GB" sz="1600"/>
            </a:br>
            <a:r>
              <a:rPr lang="en-GB" sz="1600"/>
              <a:t/>
            </a:r>
            <a:br>
              <a:rPr lang="en-GB" sz="1600"/>
            </a:br>
            <a:r>
              <a:rPr lang="en-GB" sz="1600"/>
              <a:t>Note that the breakage of the rachis below the spikelet leaves a rough edge, which tends to impede penetration into the ground.</a:t>
            </a:r>
            <a:endParaRPr lang="en-GB" sz="1600">
              <a:latin typeface="Times New Roman" panose="02020603050405020304" pitchFamily="18" charset="0"/>
            </a:endParaRPr>
          </a:p>
        </p:txBody>
      </p:sp>
      <p:sp>
        <p:nvSpPr>
          <p:cNvPr id="29700" name="Text Box 4"/>
          <p:cNvSpPr txBox="1">
            <a:spLocks noChangeArrowheads="1"/>
          </p:cNvSpPr>
          <p:nvPr/>
        </p:nvSpPr>
        <p:spPr bwMode="auto">
          <a:xfrm>
            <a:off x="228600" y="6096000"/>
            <a:ext cx="541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Plant Physiology Online: Abscission and the Dawn of Agriculture</a:t>
            </a:r>
          </a:p>
          <a:p>
            <a:pPr eaLnBrk="1" hangingPunct="1">
              <a:spcBef>
                <a:spcPct val="50000"/>
              </a:spcBef>
            </a:pPr>
            <a:r>
              <a:rPr lang="en-GB" sz="1200"/>
              <a:t>http://www.plantphys.net/article.php?ch=22&amp;id=222</a:t>
            </a:r>
          </a:p>
        </p:txBody>
      </p:sp>
      <p:sp>
        <p:nvSpPr>
          <p:cNvPr id="29701" name="Text Box 5"/>
          <p:cNvSpPr txBox="1">
            <a:spLocks noChangeArrowheads="1"/>
          </p:cNvSpPr>
          <p:nvPr/>
        </p:nvSpPr>
        <p:spPr bwMode="auto">
          <a:xfrm>
            <a:off x="457200" y="2286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Plant domestication – changes in dispersal mechanisms for the seed</a:t>
            </a:r>
          </a:p>
        </p:txBody>
      </p:sp>
      <p:sp>
        <p:nvSpPr>
          <p:cNvPr id="8"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NZ" smtClean="0"/>
              <a:t>Threshing wheat</a:t>
            </a:r>
          </a:p>
        </p:txBody>
      </p:sp>
      <p:sp>
        <p:nvSpPr>
          <p:cNvPr id="30723" name="Rectangle 3"/>
          <p:cNvSpPr>
            <a:spLocks noGrp="1" noChangeArrowheads="1"/>
          </p:cNvSpPr>
          <p:nvPr>
            <p:ph type="body" idx="1"/>
          </p:nvPr>
        </p:nvSpPr>
        <p:spPr/>
        <p:txBody>
          <a:bodyPr/>
          <a:lstStyle/>
          <a:p>
            <a:pPr eaLnBrk="1" hangingPunct="1"/>
            <a:r>
              <a:rPr lang="en-NZ" smtClean="0"/>
              <a:t>O.K. its not stone age  but some things never change.</a:t>
            </a:r>
          </a:p>
        </p:txBody>
      </p:sp>
      <p:pic>
        <p:nvPicPr>
          <p:cNvPr id="30724" name="Picture 7" descr="bgw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708275"/>
            <a:ext cx="6667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5" descr="Tool 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00213"/>
            <a:ext cx="4752975"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NZ" smtClean="0"/>
              <a:t>Winnowing threshed wheat</a:t>
            </a:r>
          </a:p>
        </p:txBody>
      </p:sp>
      <p:pic>
        <p:nvPicPr>
          <p:cNvPr id="31747" name="Picture 4" descr="ICARDC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47813" y="1916113"/>
            <a:ext cx="5473700" cy="375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NZ" smtClean="0"/>
              <a:t>A quern – for grinding grain</a:t>
            </a:r>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5" descr="Quern and Grinder 2300-2000 BC, stone, 2 7/8&quot;h. x 4 3/8&quot;l. x 3 3/4&quo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20938"/>
            <a:ext cx="47529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descr="Grange Saddle Qu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205038"/>
            <a:ext cx="33337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ah bones"/>
          <p:cNvPicPr>
            <a:picLocks noChangeAspect="1" noChangeArrowheads="1"/>
          </p:cNvPicPr>
          <p:nvPr/>
        </p:nvPicPr>
        <p:blipFill>
          <a:blip r:embed="rId2">
            <a:grayscl/>
            <a:extLst>
              <a:ext uri="{28A0092B-C50C-407E-A947-70E740481C1C}">
                <a14:useLocalDpi xmlns:a14="http://schemas.microsoft.com/office/drawing/2010/main" val="0"/>
              </a:ext>
            </a:extLst>
          </a:blip>
          <a:srcRect l="7654" t="9554" r="35551" b="27049"/>
          <a:stretch>
            <a:fillRect/>
          </a:stretch>
        </p:blipFill>
        <p:spPr bwMode="auto">
          <a:xfrm>
            <a:off x="2362200" y="914400"/>
            <a:ext cx="3352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838200" y="381000"/>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Tell Abu Hureyra – the story from the human bones</a:t>
            </a:r>
          </a:p>
        </p:txBody>
      </p:sp>
      <p:sp>
        <p:nvSpPr>
          <p:cNvPr id="33796" name="Text Box 4"/>
          <p:cNvSpPr txBox="1">
            <a:spLocks noChangeArrowheads="1"/>
          </p:cNvSpPr>
          <p:nvPr/>
        </p:nvSpPr>
        <p:spPr bwMode="auto">
          <a:xfrm>
            <a:off x="457200" y="6019800"/>
            <a:ext cx="868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cs typeface="Arial" panose="020B0604020202020204" pitchFamily="34" charset="0"/>
              </a:rPr>
              <a:t>Moore et al (2005) – Figure 11.8. The areas of the skeleton that are most affected by injuries associated with the use of the saddle quern.</a:t>
            </a:r>
          </a:p>
        </p:txBody>
      </p:sp>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NZ" smtClean="0"/>
              <a:t>Wild corn/maize</a:t>
            </a:r>
          </a:p>
        </p:txBody>
      </p:sp>
      <p:sp>
        <p:nvSpPr>
          <p:cNvPr id="34819" name="Rectangle 3"/>
          <p:cNvSpPr>
            <a:spLocks noGrp="1" noChangeArrowheads="1"/>
          </p:cNvSpPr>
          <p:nvPr>
            <p:ph type="body" idx="1"/>
          </p:nvPr>
        </p:nvSpPr>
        <p:spPr/>
        <p:txBody>
          <a:bodyPr/>
          <a:lstStyle/>
          <a:p>
            <a:pPr eaLnBrk="1" hangingPunct="1"/>
            <a:r>
              <a:rPr lang="en-NZ" smtClean="0"/>
              <a:t>Ancestors of corn - teosinte</a:t>
            </a:r>
          </a:p>
        </p:txBody>
      </p:sp>
      <p:pic>
        <p:nvPicPr>
          <p:cNvPr id="34820" name="Picture 5" descr="prim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205038"/>
            <a:ext cx="617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35843" name="Rectangle 3"/>
          <p:cNvSpPr>
            <a:spLocks noGrp="1" noChangeArrowheads="1"/>
          </p:cNvSpPr>
          <p:nvPr>
            <p:ph type="body" idx="1"/>
          </p:nvPr>
        </p:nvSpPr>
        <p:spPr>
          <a:xfrm>
            <a:off x="179388" y="1600200"/>
            <a:ext cx="3887787" cy="4525963"/>
          </a:xfrm>
        </p:spPr>
        <p:txBody>
          <a:bodyPr/>
          <a:lstStyle/>
          <a:p>
            <a:pPr eaLnBrk="1" hangingPunct="1"/>
            <a:r>
              <a:rPr lang="en-NZ" sz="2400" smtClean="0"/>
              <a:t>Modern corn (maize) evolved from a grass-like plant called teosinte which underwent selective breeding by the aztecs.</a:t>
            </a:r>
          </a:p>
          <a:p>
            <a:pPr eaLnBrk="1" hangingPunct="1"/>
            <a:r>
              <a:rPr lang="en-NZ" sz="2400" smtClean="0"/>
              <a:t>Teosinte (left) can still inerbreed with maize (right) to produce a hybrid.</a:t>
            </a:r>
            <a:endParaRPr lang="en-NZ" smtClean="0"/>
          </a:p>
        </p:txBody>
      </p:sp>
      <p:pic>
        <p:nvPicPr>
          <p:cNvPr id="35844"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052513"/>
            <a:ext cx="45085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NZ" smtClean="0"/>
              <a:t>Summary</a:t>
            </a:r>
          </a:p>
        </p:txBody>
      </p:sp>
      <p:sp>
        <p:nvSpPr>
          <p:cNvPr id="36867" name="Rectangle 3"/>
          <p:cNvSpPr>
            <a:spLocks noGrp="1" noChangeArrowheads="1"/>
          </p:cNvSpPr>
          <p:nvPr>
            <p:ph type="body" idx="1"/>
          </p:nvPr>
        </p:nvSpPr>
        <p:spPr>
          <a:xfrm>
            <a:off x="457200" y="1412875"/>
            <a:ext cx="5194300" cy="4713288"/>
          </a:xfrm>
        </p:spPr>
        <p:txBody>
          <a:bodyPr/>
          <a:lstStyle/>
          <a:p>
            <a:pPr eaLnBrk="1" hangingPunct="1">
              <a:lnSpc>
                <a:spcPct val="90000"/>
              </a:lnSpc>
              <a:buFontTx/>
              <a:buNone/>
            </a:pPr>
            <a:r>
              <a:rPr lang="en-NZ" smtClean="0"/>
              <a:t>Domesticated plants have:</a:t>
            </a:r>
          </a:p>
          <a:p>
            <a:pPr eaLnBrk="1" hangingPunct="1">
              <a:lnSpc>
                <a:spcPct val="90000"/>
              </a:lnSpc>
            </a:pPr>
            <a:r>
              <a:rPr lang="en-NZ" smtClean="0"/>
              <a:t>Larger seeds</a:t>
            </a:r>
          </a:p>
          <a:p>
            <a:pPr eaLnBrk="1" hangingPunct="1">
              <a:lnSpc>
                <a:spcPct val="90000"/>
              </a:lnSpc>
            </a:pPr>
            <a:r>
              <a:rPr lang="en-NZ" smtClean="0"/>
              <a:t>More seeds</a:t>
            </a:r>
          </a:p>
          <a:p>
            <a:pPr eaLnBrk="1" hangingPunct="1">
              <a:lnSpc>
                <a:spcPct val="90000"/>
              </a:lnSpc>
            </a:pPr>
            <a:r>
              <a:rPr lang="en-NZ" smtClean="0"/>
              <a:t>Seeds are more firmly attached</a:t>
            </a:r>
          </a:p>
          <a:p>
            <a:pPr eaLnBrk="1" hangingPunct="1">
              <a:lnSpc>
                <a:spcPct val="90000"/>
              </a:lnSpc>
            </a:pPr>
            <a:r>
              <a:rPr lang="en-NZ" smtClean="0"/>
              <a:t>Vegetative (asexual) reproduction if possible</a:t>
            </a:r>
          </a:p>
          <a:p>
            <a:pPr eaLnBrk="1" hangingPunct="1">
              <a:lnSpc>
                <a:spcPct val="90000"/>
              </a:lnSpc>
            </a:pPr>
            <a:r>
              <a:rPr lang="en-NZ" smtClean="0"/>
              <a:t>Distribution beyond their original area.</a:t>
            </a:r>
          </a:p>
          <a:p>
            <a:pPr eaLnBrk="1" hangingPunct="1">
              <a:lnSpc>
                <a:spcPct val="90000"/>
              </a:lnSpc>
            </a:pPr>
            <a:endParaRPr lang="en-NZ" smtClean="0"/>
          </a:p>
        </p:txBody>
      </p:sp>
      <p:pic>
        <p:nvPicPr>
          <p:cNvPr id="36868" name="Picture 4" descr="img111"/>
          <p:cNvPicPr>
            <a:picLocks noChangeAspect="1" noChangeArrowheads="1"/>
          </p:cNvPicPr>
          <p:nvPr/>
        </p:nvPicPr>
        <p:blipFill>
          <a:blip r:embed="rId2">
            <a:lum bright="6000"/>
            <a:grayscl/>
            <a:extLst>
              <a:ext uri="{28A0092B-C50C-407E-A947-70E740481C1C}">
                <a14:useLocalDpi xmlns:a14="http://schemas.microsoft.com/office/drawing/2010/main" val="0"/>
              </a:ext>
            </a:extLst>
          </a:blip>
          <a:srcRect l="26172" r="32368" b="67166"/>
          <a:stretch>
            <a:fillRect/>
          </a:stretch>
        </p:blipFill>
        <p:spPr bwMode="auto">
          <a:xfrm>
            <a:off x="5651500" y="1916113"/>
            <a:ext cx="3048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NZ" smtClean="0"/>
              <a:t>Domestication of animals</a:t>
            </a:r>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5" descr="rst000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1341438"/>
            <a:ext cx="5640387"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50825" y="2708275"/>
            <a:ext cx="8435975" cy="3816350"/>
          </a:xfrm>
        </p:spPr>
        <p:txBody>
          <a:bodyPr/>
          <a:lstStyle/>
          <a:p>
            <a:pPr eaLnBrk="1" hangingPunct="1"/>
            <a:r>
              <a:rPr lang="en-NZ" sz="2400" smtClean="0"/>
              <a:t>The illustrations above show the effects of domestication on some of the livestock species commonly associated with agriculture in western Asia and Europe. </a:t>
            </a:r>
          </a:p>
          <a:p>
            <a:pPr eaLnBrk="1" hangingPunct="1">
              <a:buFontTx/>
              <a:buNone/>
            </a:pPr>
            <a:r>
              <a:rPr lang="en-NZ" sz="2800" smtClean="0"/>
              <a:t>Domesticated animals are</a:t>
            </a:r>
          </a:p>
          <a:p>
            <a:pPr eaLnBrk="1" hangingPunct="1"/>
            <a:r>
              <a:rPr lang="en-NZ" sz="2800" smtClean="0"/>
              <a:t>Smaller</a:t>
            </a:r>
          </a:p>
          <a:p>
            <a:pPr eaLnBrk="1" hangingPunct="1"/>
            <a:r>
              <a:rPr lang="en-NZ" sz="2800" smtClean="0"/>
              <a:t>Less aggressive – smaller weapons (horns, tusks)</a:t>
            </a:r>
          </a:p>
          <a:p>
            <a:pPr eaLnBrk="1" hangingPunct="1"/>
            <a:r>
              <a:rPr lang="en-NZ" sz="2800" smtClean="0"/>
              <a:t>Better producers of products such as wool or milk</a:t>
            </a:r>
          </a:p>
          <a:p>
            <a:pPr eaLnBrk="1" hangingPunct="1"/>
            <a:endParaRPr lang="en-NZ" sz="2000" smtClean="0"/>
          </a:p>
        </p:txBody>
      </p:sp>
      <p:sp>
        <p:nvSpPr>
          <p:cNvPr id="38915" name="Rectangle 5"/>
          <p:cNvSpPr>
            <a:spLocks noGrp="1" noChangeArrowheads="1"/>
          </p:cNvSpPr>
          <p:nvPr>
            <p:ph type="title"/>
          </p:nvPr>
        </p:nvSpPr>
        <p:spPr/>
        <p:txBody>
          <a:bodyPr/>
          <a:lstStyle/>
          <a:p>
            <a:pPr eaLnBrk="1" hangingPunct="1"/>
            <a:endParaRPr lang="en-US" smtClean="0"/>
          </a:p>
        </p:txBody>
      </p:sp>
      <p:pic>
        <p:nvPicPr>
          <p:cNvPr id="389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22263"/>
            <a:ext cx="61214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7772400" cy="838200"/>
          </a:xfrm>
        </p:spPr>
        <p:txBody>
          <a:bodyPr/>
          <a:lstStyle/>
          <a:p>
            <a:pPr eaLnBrk="1" hangingPunct="1"/>
            <a:r>
              <a:rPr lang="en-GB" sz="3200" b="1" smtClean="0"/>
              <a:t>Animal Domestication</a:t>
            </a:r>
          </a:p>
        </p:txBody>
      </p:sp>
      <p:sp>
        <p:nvSpPr>
          <p:cNvPr id="39939" name="Rectangle 3"/>
          <p:cNvSpPr>
            <a:spLocks noGrp="1" noChangeArrowheads="1"/>
          </p:cNvSpPr>
          <p:nvPr>
            <p:ph type="body" idx="1"/>
          </p:nvPr>
        </p:nvSpPr>
        <p:spPr>
          <a:xfrm>
            <a:off x="685800" y="1143000"/>
            <a:ext cx="7772400" cy="4114800"/>
          </a:xfrm>
        </p:spPr>
        <p:txBody>
          <a:bodyPr/>
          <a:lstStyle/>
          <a:p>
            <a:pPr eaLnBrk="1" hangingPunct="1">
              <a:lnSpc>
                <a:spcPct val="90000"/>
              </a:lnSpc>
              <a:buFontTx/>
              <a:buNone/>
            </a:pPr>
            <a:r>
              <a:rPr lang="en-GB" sz="1800" u="sng" smtClean="0"/>
              <a:t>Criteria for recognising this include the following:</a:t>
            </a:r>
            <a:br>
              <a:rPr lang="en-GB" sz="1800" u="sng" smtClean="0"/>
            </a:br>
            <a:endParaRPr lang="en-GB" sz="1800" u="sng" smtClean="0"/>
          </a:p>
          <a:p>
            <a:pPr eaLnBrk="1" hangingPunct="1">
              <a:lnSpc>
                <a:spcPct val="90000"/>
              </a:lnSpc>
            </a:pPr>
            <a:r>
              <a:rPr lang="en-GB" sz="1800" smtClean="0"/>
              <a:t>marked decrease in size from that typical of wild animals or a change in shape of bones from that typical of wild animals to that typical of domestic stock;</a:t>
            </a:r>
            <a:br>
              <a:rPr lang="en-GB" sz="1800" smtClean="0"/>
            </a:br>
            <a:endParaRPr lang="en-GB" sz="1800" smtClean="0"/>
          </a:p>
          <a:p>
            <a:pPr eaLnBrk="1" hangingPunct="1">
              <a:lnSpc>
                <a:spcPct val="90000"/>
              </a:lnSpc>
            </a:pPr>
            <a:r>
              <a:rPr lang="en-GB" sz="1800" smtClean="0"/>
              <a:t>the species is found outside its known natural distribution;</a:t>
            </a:r>
            <a:br>
              <a:rPr lang="en-GB" sz="1800" smtClean="0"/>
            </a:br>
            <a:endParaRPr lang="en-GB" sz="1800" smtClean="0"/>
          </a:p>
          <a:p>
            <a:pPr eaLnBrk="1" hangingPunct="1">
              <a:lnSpc>
                <a:spcPct val="90000"/>
              </a:lnSpc>
            </a:pPr>
            <a:r>
              <a:rPr lang="en-GB" sz="1800" smtClean="0"/>
              <a:t>a change in the “species spectrum for a site, from a considerable variety of predominantly wild species to relatively few species most of which are now domestic;</a:t>
            </a:r>
            <a:br>
              <a:rPr lang="en-GB" sz="1800" smtClean="0"/>
            </a:br>
            <a:endParaRPr lang="en-GB" sz="1800" smtClean="0"/>
          </a:p>
          <a:p>
            <a:pPr eaLnBrk="1" hangingPunct="1">
              <a:lnSpc>
                <a:spcPct val="90000"/>
              </a:lnSpc>
            </a:pPr>
            <a:r>
              <a:rPr lang="en-GB" sz="1800" smtClean="0"/>
              <a:t>changes in the age structure of the killed animals;</a:t>
            </a:r>
            <a:br>
              <a:rPr lang="en-GB" sz="1800" smtClean="0"/>
            </a:br>
            <a:endParaRPr lang="en-GB" sz="1800" smtClean="0"/>
          </a:p>
          <a:p>
            <a:pPr eaLnBrk="1" hangingPunct="1">
              <a:lnSpc>
                <a:spcPct val="90000"/>
              </a:lnSpc>
            </a:pPr>
            <a:r>
              <a:rPr lang="en-GB" sz="1800" smtClean="0"/>
              <a:t>changes in the sex ratios of the killed animals</a:t>
            </a:r>
            <a:br>
              <a:rPr lang="en-GB" sz="1800" smtClean="0"/>
            </a:br>
            <a:endParaRPr lang="en-GB" sz="1800" smtClean="0"/>
          </a:p>
        </p:txBody>
      </p:sp>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110" name="Group 150"/>
          <p:cNvGraphicFramePr>
            <a:graphicFrameLocks noGrp="1"/>
          </p:cNvGraphicFramePr>
          <p:nvPr/>
        </p:nvGraphicFramePr>
        <p:xfrm>
          <a:off x="611188" y="336550"/>
          <a:ext cx="7993062" cy="5986463"/>
        </p:xfrm>
        <a:graphic>
          <a:graphicData uri="http://schemas.openxmlformats.org/drawingml/2006/table">
            <a:tbl>
              <a:tblPr/>
              <a:tblGrid>
                <a:gridCol w="2089150"/>
                <a:gridCol w="3816350"/>
                <a:gridCol w="2087562"/>
              </a:tblGrid>
              <a:tr h="500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chemeClr val="tx1"/>
                          </a:solidFill>
                          <a:effectLst/>
                          <a:latin typeface="Arial" charset="0"/>
                        </a:rPr>
                        <a:t>Animal</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chemeClr val="tx1"/>
                          </a:solidFill>
                          <a:effectLst/>
                          <a:latin typeface="Arial" charset="0"/>
                        </a:rPr>
                        <a:t>Where Domesticated</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1" i="0" u="none" strike="noStrike" cap="none" normalizeH="0" baseline="0" smtClean="0">
                          <a:ln>
                            <a:noFill/>
                          </a:ln>
                          <a:solidFill>
                            <a:schemeClr val="tx1"/>
                          </a:solidFill>
                          <a:effectLst/>
                          <a:latin typeface="Arial" charset="0"/>
                        </a:rPr>
                        <a:t>Date</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hlinkClick r:id="rId2"/>
                        </a:rPr>
                        <a:t>Dog</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rPr>
                        <a:t>East Asia</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rPr>
                        <a:t>13,000 BC</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Sheep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Western Asia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8500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3"/>
                        </a:rPr>
                        <a:t>Cat</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Fertile Crescent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8500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4"/>
                        </a:rPr>
                        <a:t>Goats</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Western Asia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8000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5"/>
                        </a:rPr>
                        <a:t>Pigs</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Western Asia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7000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6"/>
                        </a:rPr>
                        <a:t>Cattle</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Eastern Sahara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7000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Guinea pig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Peru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6000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7"/>
                        </a:rPr>
                        <a:t>Chicken</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Thailand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6000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8"/>
                        </a:rPr>
                        <a:t>Horse</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Kazakhstan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3600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9"/>
                        </a:rPr>
                        <a:t>Silkworm</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China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3500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Llama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Peru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3500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Ass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Egypt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3000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10"/>
                        </a:rPr>
                        <a:t>Bactrian camel</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Southern Russia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3000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hlinkClick r:id="rId10"/>
                        </a:rPr>
                        <a:t>Dromedary camel</a:t>
                      </a:r>
                      <a:r>
                        <a:rPr kumimoji="0" lang="en-AU" sz="1800" b="0" i="0" u="none" strike="noStrike" cap="none" normalizeH="0" baseline="0" smtClean="0">
                          <a:ln>
                            <a:noFill/>
                          </a:ln>
                          <a:solidFill>
                            <a:schemeClr val="tx1"/>
                          </a:solidFill>
                          <a:effectLst/>
                          <a:latin typeface="Arial" charset="0"/>
                        </a:rPr>
                        <a:t>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Saudi Arabia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3000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Honey Bee </a:t>
                      </a:r>
                      <a:endParaRPr kumimoji="0" lang="en-N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Egypt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800" b="0" i="0" u="none" strike="noStrike" cap="none" normalizeH="0" baseline="0" smtClean="0">
                          <a:ln>
                            <a:noFill/>
                          </a:ln>
                          <a:solidFill>
                            <a:schemeClr val="tx1"/>
                          </a:solidFill>
                          <a:effectLst/>
                          <a:latin typeface="Arial" charset="0"/>
                        </a:rPr>
                        <a:t>3000 BC </a:t>
                      </a:r>
                      <a:endParaRPr kumimoji="0" lang="en-N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88913"/>
            <a:ext cx="8229600" cy="719137"/>
          </a:xfrm>
        </p:spPr>
        <p:txBody>
          <a:bodyPr/>
          <a:lstStyle/>
          <a:p>
            <a:pPr eaLnBrk="1" hangingPunct="1"/>
            <a:r>
              <a:rPr lang="en-NZ" sz="4000" b="1" smtClean="0"/>
              <a:t>Acheulian tool culture</a:t>
            </a:r>
          </a:p>
        </p:txBody>
      </p:sp>
      <p:sp>
        <p:nvSpPr>
          <p:cNvPr id="5123" name="Rectangle 3"/>
          <p:cNvSpPr>
            <a:spLocks noGrp="1" noChangeArrowheads="1"/>
          </p:cNvSpPr>
          <p:nvPr>
            <p:ph type="body" idx="1"/>
          </p:nvPr>
        </p:nvSpPr>
        <p:spPr>
          <a:xfrm>
            <a:off x="179388" y="836613"/>
            <a:ext cx="8507412" cy="5289550"/>
          </a:xfrm>
        </p:spPr>
        <p:txBody>
          <a:bodyPr/>
          <a:lstStyle/>
          <a:p>
            <a:pPr eaLnBrk="1" hangingPunct="1">
              <a:lnSpc>
                <a:spcPct val="80000"/>
              </a:lnSpc>
              <a:buFontTx/>
              <a:buNone/>
            </a:pPr>
            <a:r>
              <a:rPr lang="en-NZ" sz="2400" smtClean="0"/>
              <a:t>	The product of </a:t>
            </a:r>
            <a:r>
              <a:rPr lang="en-NZ" sz="2400" i="1" smtClean="0"/>
              <a:t>Homo erectus </a:t>
            </a:r>
            <a:r>
              <a:rPr lang="en-NZ" sz="2400" smtClean="0"/>
              <a:t>and archaic </a:t>
            </a:r>
            <a:r>
              <a:rPr lang="en-NZ" sz="2400" i="1" smtClean="0"/>
              <a:t>Homo sapiens, </a:t>
            </a:r>
            <a:r>
              <a:rPr lang="en-NZ" sz="2400" smtClean="0"/>
              <a:t>these tools were typically tear drop in shape and were carefully crafted with a slight bulge on each broad surface (called a bi-face). They ranged greatly in their size and are often referred to as hand axes although it is not clearly understood how they were used. They differ markedly from the earlier pebble tools in that there appears to be a standard design and each tool is manufactured using a great many more blows to remove flakes. </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644900"/>
            <a:ext cx="8135937"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NZ" smtClean="0"/>
              <a:t>Disadvantages of agriculture</a:t>
            </a:r>
          </a:p>
        </p:txBody>
      </p:sp>
      <p:sp>
        <p:nvSpPr>
          <p:cNvPr id="41987" name="Content Placeholder 2"/>
          <p:cNvSpPr>
            <a:spLocks noGrp="1"/>
          </p:cNvSpPr>
          <p:nvPr>
            <p:ph idx="1"/>
          </p:nvPr>
        </p:nvSpPr>
        <p:spPr/>
        <p:txBody>
          <a:bodyPr/>
          <a:lstStyle/>
          <a:p>
            <a:r>
              <a:rPr lang="en-NZ" smtClean="0"/>
              <a:t>Increase of spreading of disease </a:t>
            </a:r>
          </a:p>
          <a:p>
            <a:r>
              <a:rPr lang="en-NZ" smtClean="0"/>
              <a:t>Less varied diet – deficiencies</a:t>
            </a:r>
          </a:p>
          <a:p>
            <a:r>
              <a:rPr lang="en-NZ" smtClean="0"/>
              <a:t>Monoculture increases danger of crop failure</a:t>
            </a:r>
          </a:p>
          <a:p>
            <a:r>
              <a:rPr lang="en-NZ" smtClean="0"/>
              <a:t>Danger of pests and rot affecting stored crops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r>
              <a:rPr lang="en-NZ" smtClean="0">
                <a:hlinkClick r:id="rId2"/>
              </a:rPr>
              <a:t>Agricultural Revolution - Domestication</a:t>
            </a:r>
            <a:endParaRPr lang="en-NZ" smtClean="0"/>
          </a:p>
        </p:txBody>
      </p:sp>
      <p:pic>
        <p:nvPicPr>
          <p:cNvPr id="43012" name="Picture 5" descr="fred-7138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565400"/>
            <a:ext cx="28956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5" descr="Tool 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00213"/>
            <a:ext cx="5337175"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NZ" sz="4000" b="1" smtClean="0"/>
              <a:t>Mousterian tool culture </a:t>
            </a:r>
            <a:br>
              <a:rPr lang="en-NZ" sz="4000" b="1" smtClean="0"/>
            </a:br>
            <a:endParaRPr lang="en-NZ" sz="4000" b="1" smtClean="0"/>
          </a:p>
        </p:txBody>
      </p:sp>
      <p:sp>
        <p:nvSpPr>
          <p:cNvPr id="7171" name="Rectangle 3"/>
          <p:cNvSpPr>
            <a:spLocks noGrp="1" noChangeArrowheads="1"/>
          </p:cNvSpPr>
          <p:nvPr>
            <p:ph type="body" idx="1"/>
          </p:nvPr>
        </p:nvSpPr>
        <p:spPr>
          <a:xfrm>
            <a:off x="457200" y="692150"/>
            <a:ext cx="8229600" cy="5434013"/>
          </a:xfrm>
        </p:spPr>
        <p:txBody>
          <a:bodyPr/>
          <a:lstStyle/>
          <a:p>
            <a:pPr eaLnBrk="1" hangingPunct="1">
              <a:buFontTx/>
              <a:buNone/>
            </a:pPr>
            <a:r>
              <a:rPr lang="en-NZ" smtClean="0"/>
              <a:t>	</a:t>
            </a:r>
            <a:r>
              <a:rPr lang="en-NZ" sz="2000" smtClean="0"/>
              <a:t>The Neanderthals developed a more refined tool culture than the earlier Acheulian. Flint finally became a sought after material to produce stone tools, The advantage of this rock was the very predictable way in which it would chip when struck with another hard object. Much finer workmanship was possible. A particular tool making technique from this period is known as the Levallois method, It involves the preparation of a core and striking off a large oval flake which is then retouched on one surface only (see the photograph - the retouched surface is visible). </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83013"/>
            <a:ext cx="720090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06437"/>
          </a:xfrm>
        </p:spPr>
        <p:txBody>
          <a:bodyPr/>
          <a:lstStyle/>
          <a:p>
            <a:pPr eaLnBrk="1" hangingPunct="1"/>
            <a:r>
              <a:rPr lang="en-NZ" sz="4000" b="1" smtClean="0"/>
              <a:t>Upper Palaeolithic tool culture</a:t>
            </a:r>
          </a:p>
        </p:txBody>
      </p:sp>
      <p:sp>
        <p:nvSpPr>
          <p:cNvPr id="8195" name="Rectangle 3"/>
          <p:cNvSpPr>
            <a:spLocks noGrp="1" noChangeArrowheads="1"/>
          </p:cNvSpPr>
          <p:nvPr>
            <p:ph type="body" idx="1"/>
          </p:nvPr>
        </p:nvSpPr>
        <p:spPr>
          <a:xfrm>
            <a:off x="0" y="836613"/>
            <a:ext cx="8964613" cy="5289550"/>
          </a:xfrm>
        </p:spPr>
        <p:txBody>
          <a:bodyPr/>
          <a:lstStyle/>
          <a:p>
            <a:pPr lvl="1" eaLnBrk="1" hangingPunct="1">
              <a:buFontTx/>
              <a:buNone/>
            </a:pPr>
            <a:r>
              <a:rPr lang="en-NZ" smtClean="0"/>
              <a:t>	</a:t>
            </a:r>
            <a:r>
              <a:rPr lang="en-NZ" sz="2000" smtClean="0"/>
              <a:t>There was a rather sudden increase in the sophistication of tool making about 35000 to 40 000 years ago. Both the modern </a:t>
            </a:r>
            <a:r>
              <a:rPr lang="en-NZ" sz="2000" i="1" smtClean="0"/>
              <a:t>Homo</a:t>
            </a:r>
            <a:r>
              <a:rPr lang="en-NZ" sz="2000" smtClean="0"/>
              <a:t> </a:t>
            </a:r>
            <a:r>
              <a:rPr lang="en-NZ" sz="2000" i="1" smtClean="0"/>
              <a:t>sapiens </a:t>
            </a:r>
            <a:r>
              <a:rPr lang="en-NZ" sz="2000" smtClean="0"/>
              <a:t>and the last of the Neanderthals produced flint fools of much finer workmanship using a technique called punch blade. Long, thin flakes are removed and shaped into a large number of different tool types. European sub-cultures (traditions) include the Magdelanian, Solutrean and Aurignacian. Other material such as bone, ivory and antler became increasingly utilised to produce very fine tools such as needles.</a:t>
            </a:r>
            <a:endParaRPr lang="en-NZ"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500438"/>
            <a:ext cx="78486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5" descr="Tool 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565400"/>
            <a:ext cx="54721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676400" y="381000"/>
            <a:ext cx="6035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a:t>Archaeological Evidence: Oldowan tool tradition</a:t>
            </a:r>
          </a:p>
          <a:p>
            <a:pPr algn="ctr" eaLnBrk="1" hangingPunct="1"/>
            <a:r>
              <a:rPr lang="en-US" sz="2000" b="1"/>
              <a:t>2.5 to 1.5 million year ago</a:t>
            </a:r>
          </a:p>
        </p:txBody>
      </p:sp>
      <p:pic>
        <p:nvPicPr>
          <p:cNvPr id="10243" name="Picture 3" descr="Oldowan chopper cores from Olduvai Gorge and another area of 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648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0" y="5334000"/>
            <a:ext cx="54864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OLDOWAN CHOPPER CORE</a:t>
            </a:r>
            <a:br>
              <a:rPr lang="en-US" b="1"/>
            </a:br>
            <a:r>
              <a:rPr lang="en-US" b="1"/>
              <a:t>OLDUVAI GORGE, TANZANIA AFRICA</a:t>
            </a:r>
            <a:br>
              <a:rPr lang="en-US" b="1"/>
            </a:br>
            <a:r>
              <a:rPr lang="en-US" sz="1200" i="1"/>
              <a:t>UNIVERSITY OF CALIFORNIA--BERKELEY, DEPT. OF ANTHROPOLOGY COLLECTION</a:t>
            </a:r>
            <a:r>
              <a:rPr lang="en-US"/>
              <a:t> </a:t>
            </a:r>
          </a:p>
        </p:txBody>
      </p:sp>
      <p:pic>
        <p:nvPicPr>
          <p:cNvPr id="10245" name="Picture 5" descr="KNM ER 181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581400"/>
            <a:ext cx="30956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KNM ER 1813: frontal 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066800"/>
            <a:ext cx="30956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6400800" y="5943600"/>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KNM ER 1813</a:t>
            </a:r>
          </a:p>
        </p:txBody>
      </p:sp>
      <p:sp>
        <p:nvSpPr>
          <p:cNvPr id="10"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1038</Words>
  <Application>Microsoft Office PowerPoint</Application>
  <PresentationFormat>On-screen Show (4:3)</PresentationFormat>
  <Paragraphs>190</Paragraphs>
  <Slides>41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Times New Roman</vt:lpstr>
      <vt:lpstr>Default Design</vt:lpstr>
      <vt:lpstr>TOOLS</vt:lpstr>
      <vt:lpstr>Oldowan (pebble) tool culture</vt:lpstr>
      <vt:lpstr>PowerPoint Presentation</vt:lpstr>
      <vt:lpstr>Acheulian tool culture</vt:lpstr>
      <vt:lpstr>PowerPoint Presentation</vt:lpstr>
      <vt:lpstr>Mousterian tool culture  </vt:lpstr>
      <vt:lpstr>Upper Palaeolithic tool culture</vt:lpstr>
      <vt:lpstr>PowerPoint Presentation</vt:lpstr>
      <vt:lpstr>PowerPoint Presentation</vt:lpstr>
      <vt:lpstr>PowerPoint Presentation</vt:lpstr>
      <vt:lpstr>PowerPoint Presentation</vt:lpstr>
      <vt:lpstr>PowerPoint Presentation</vt:lpstr>
      <vt:lpstr>Upper Paleolithic</vt:lpstr>
      <vt:lpstr>PowerPoint Presentation</vt:lpstr>
      <vt:lpstr>Venus of Willendorf, from Austria. c. 25,000 - 20,000 BCE Limestone, 11.1 cm. Naturhistorischesmuseum, Vienna </vt:lpstr>
      <vt:lpstr>Hunter-Gatherers</vt:lpstr>
      <vt:lpstr>Kung bushmen – Sth Africa</vt:lpstr>
      <vt:lpstr>PowerPoint Presentation</vt:lpstr>
      <vt:lpstr>PowerPoint Presentation</vt:lpstr>
      <vt:lpstr>Agriculture</vt:lpstr>
      <vt:lpstr>Contrasts between hunter-gatherers and farmers</vt:lpstr>
      <vt:lpstr>Origins of farming</vt:lpstr>
      <vt:lpstr>PowerPoint Presentation</vt:lpstr>
      <vt:lpstr>Specialisation</vt:lpstr>
      <vt:lpstr>PowerPoint Presentation</vt:lpstr>
      <vt:lpstr>PowerPoint Presentation</vt:lpstr>
      <vt:lpstr>Wheat</vt:lpstr>
      <vt:lpstr>PowerPoint Presentation</vt:lpstr>
      <vt:lpstr>Threshing wheat</vt:lpstr>
      <vt:lpstr>Winnowing threshed wheat</vt:lpstr>
      <vt:lpstr>A quern – for grinding grain</vt:lpstr>
      <vt:lpstr>PowerPoint Presentation</vt:lpstr>
      <vt:lpstr>Wild corn/maize</vt:lpstr>
      <vt:lpstr>PowerPoint Presentation</vt:lpstr>
      <vt:lpstr>Summary</vt:lpstr>
      <vt:lpstr>Domestication of animals</vt:lpstr>
      <vt:lpstr>PowerPoint Presentation</vt:lpstr>
      <vt:lpstr>Animal Domestication</vt:lpstr>
      <vt:lpstr>PowerPoint Presentation</vt:lpstr>
      <vt:lpstr>Disadvantages of agriculture</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Wood</dc:creator>
  <cp:lastModifiedBy>Rick Wood</cp:lastModifiedBy>
  <cp:revision>16</cp:revision>
  <dcterms:created xsi:type="dcterms:W3CDTF">2007-11-04T01:32:39Z</dcterms:created>
  <dcterms:modified xsi:type="dcterms:W3CDTF">2013-08-29T08:57:08Z</dcterms:modified>
</cp:coreProperties>
</file>